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63" r:id="rId3"/>
    <p:sldId id="325" r:id="rId4"/>
    <p:sldId id="326" r:id="rId5"/>
    <p:sldId id="327" r:id="rId6"/>
    <p:sldId id="328" r:id="rId7"/>
    <p:sldId id="330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32" r:id="rId17"/>
    <p:sldId id="333" r:id="rId18"/>
    <p:sldId id="334" r:id="rId19"/>
    <p:sldId id="336" r:id="rId20"/>
    <p:sldId id="335" r:id="rId21"/>
    <p:sldId id="345" r:id="rId22"/>
    <p:sldId id="324" r:id="rId2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 autoAdjust="0"/>
    <p:restoredTop sz="94582" autoAdjust="0"/>
  </p:normalViewPr>
  <p:slideViewPr>
    <p:cSldViewPr>
      <p:cViewPr varScale="1">
        <p:scale>
          <a:sx n="70" d="100"/>
          <a:sy n="70" d="100"/>
        </p:scale>
        <p:origin x="-13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7BE6C8A-C8E2-4096-91CE-D72C449BD23A}" type="datetimeFigureOut">
              <a:rPr lang="cs-CZ"/>
              <a:pPr>
                <a:defRPr/>
              </a:pPr>
              <a:t>28.11.2011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E6CF1E0-00CD-45C0-BAD6-A4A7836063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6043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6CF1E0-00CD-45C0-BAD6-A4A7836063B0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210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1C7137-E1CB-4F9D-89C1-06A15D8E72C0}" type="slidenum">
              <a:rPr lang="cs-CZ" smtClean="0"/>
              <a:pPr/>
              <a:t>22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5D62C-A6C5-47EF-9EEC-A0732272F5EA}" type="datetimeFigureOut">
              <a:rPr lang="cs-CZ"/>
              <a:pPr>
                <a:defRPr/>
              </a:pPr>
              <a:t>28.11.2011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120C1-E29F-4038-801A-02BB36B0BF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4B46C-F032-4000-A5C4-F5A4C5A495D1}" type="datetimeFigureOut">
              <a:rPr lang="cs-CZ"/>
              <a:pPr>
                <a:defRPr/>
              </a:pPr>
              <a:t>28.11.2011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5255D-E003-4C9C-9405-0BA8214E3E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287D4-DDC7-49AE-8557-1019C63383EA}" type="datetimeFigureOut">
              <a:rPr lang="cs-CZ"/>
              <a:pPr>
                <a:defRPr/>
              </a:pPr>
              <a:t>28.11.2011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1381F-6F0E-4B05-82EB-8D37900B7C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4DCC1-AF41-401E-9E4D-BC138A9855D3}" type="datetimeFigureOut">
              <a:rPr lang="cs-CZ"/>
              <a:pPr>
                <a:defRPr/>
              </a:pPr>
              <a:t>28.11.2011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A18FA-737F-4CE6-99CC-DD23505AEC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33A91-57EB-4A85-9D90-4763382A7535}" type="datetimeFigureOut">
              <a:rPr lang="cs-CZ"/>
              <a:pPr>
                <a:defRPr/>
              </a:pPr>
              <a:t>28.11.2011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D4154-58AB-4B54-B36B-A635195AAB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A7AEF-5C28-4A98-A4FA-8B1C5A19538B}" type="datetimeFigureOut">
              <a:rPr lang="cs-CZ"/>
              <a:pPr>
                <a:defRPr/>
              </a:pPr>
              <a:t>28.11.2011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96066-6FF8-4286-87CB-36DAED3740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DA773-23E7-4D72-AC30-F7B3894CEE2F}" type="datetimeFigureOut">
              <a:rPr lang="cs-CZ"/>
              <a:pPr>
                <a:defRPr/>
              </a:pPr>
              <a:t>28.11.2011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BE76A-F37C-4EB3-BBEB-D716C21DD0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AC656-0FB4-46F4-8E63-52093C7BD50D}" type="datetimeFigureOut">
              <a:rPr lang="cs-CZ"/>
              <a:pPr>
                <a:defRPr/>
              </a:pPr>
              <a:t>28.11.2011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8791B-3638-4535-8578-BF42A0CC90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C4CD6-5021-4828-9DAE-C8F5F53271E1}" type="datetimeFigureOut">
              <a:rPr lang="cs-CZ"/>
              <a:pPr>
                <a:defRPr/>
              </a:pPr>
              <a:t>28.11.2011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4B019-4A02-4821-93E3-4509FA5352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98108-27BE-4AD9-9B2A-9FAF20DF2A52}" type="datetimeFigureOut">
              <a:rPr lang="cs-CZ"/>
              <a:pPr>
                <a:defRPr/>
              </a:pPr>
              <a:t>28.11.2011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227ED-99B4-4A99-9475-82D42225F4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C30EB-3CA7-4A50-9617-86106D9F9F44}" type="datetimeFigureOut">
              <a:rPr lang="cs-CZ"/>
              <a:pPr>
                <a:defRPr/>
              </a:pPr>
              <a:t>28.11.2011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1DA00-5250-409D-8499-86B5640D6E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8EC7E7-C046-4E8E-A9B4-26EEA3490FD1}" type="datetimeFigureOut">
              <a:rPr lang="cs-CZ"/>
              <a:pPr>
                <a:defRPr/>
              </a:pPr>
              <a:t>28.11.2011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F6DEE5-47CA-474E-8600-D94B700C64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158" y="2071688"/>
            <a:ext cx="8358246" cy="178594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800" dirty="0" err="1" smtClean="0">
                <a:solidFill>
                  <a:schemeClr val="accent1">
                    <a:lumMod val="75000"/>
                  </a:schemeClr>
                </a:solidFill>
              </a:rPr>
              <a:t>Interactive</a:t>
            </a:r>
            <a:r>
              <a:rPr lang="cs-CZ" sz="4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cs-CZ" sz="4800" dirty="0" err="1" smtClean="0">
                <a:solidFill>
                  <a:schemeClr val="accent1">
                    <a:lumMod val="75000"/>
                  </a:schemeClr>
                </a:solidFill>
              </a:rPr>
              <a:t>elighting</a:t>
            </a:r>
            <a:r>
              <a:rPr lang="cs-CZ" sz="4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4800" dirty="0" err="1" smtClean="0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cs-CZ" sz="4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cs-CZ" sz="4800" dirty="0" err="1" smtClean="0">
                <a:solidFill>
                  <a:schemeClr val="accent1">
                    <a:lumMod val="75000"/>
                  </a:schemeClr>
                </a:solidFill>
              </a:rPr>
              <a:t>ynamic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 R</a:t>
            </a:r>
            <a:r>
              <a:rPr lang="cs-CZ" sz="4800" dirty="0" err="1" smtClean="0">
                <a:solidFill>
                  <a:schemeClr val="accent1">
                    <a:lumMod val="75000"/>
                  </a:schemeClr>
                </a:solidFill>
              </a:rPr>
              <a:t>efractive</a:t>
            </a:r>
            <a:r>
              <a:rPr lang="cs-CZ" sz="4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cs-CZ" sz="4800" dirty="0" err="1" smtClean="0">
                <a:solidFill>
                  <a:schemeClr val="accent1">
                    <a:lumMod val="75000"/>
                  </a:schemeClr>
                </a:solidFill>
              </a:rPr>
              <a:t>bjects</a:t>
            </a:r>
            <a:endParaRPr lang="cs-CZ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1357290" y="4143380"/>
            <a:ext cx="6400800" cy="22860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cs-CZ" sz="4000" dirty="0" smtClean="0">
                <a:solidFill>
                  <a:schemeClr val="tx1"/>
                </a:solidFill>
              </a:rPr>
              <a:t>Tomáš Šváb </a:t>
            </a:r>
            <a:r>
              <a:rPr lang="en-US" sz="4000" dirty="0" smtClean="0">
                <a:solidFill>
                  <a:schemeClr val="tx1"/>
                </a:solidFill>
              </a:rPr>
              <a:t>&amp; Adam </a:t>
            </a:r>
            <a:r>
              <a:rPr lang="en-US" sz="4000" dirty="0" err="1" smtClean="0">
                <a:solidFill>
                  <a:schemeClr val="tx1"/>
                </a:solidFill>
              </a:rPr>
              <a:t>Dominec</a:t>
            </a:r>
            <a:endParaRPr lang="cs-CZ" sz="4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785812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4000" dirty="0" err="1" smtClean="0">
                <a:solidFill>
                  <a:schemeClr val="accent1">
                    <a:lumMod val="75000"/>
                  </a:schemeClr>
                </a:solidFill>
              </a:rPr>
              <a:t>Voxelizace</a:t>
            </a:r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</a:rPr>
              <a:t> (4/4)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95" y="1671310"/>
            <a:ext cx="7278210" cy="471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3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785812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4000" dirty="0" err="1" smtClean="0">
                <a:solidFill>
                  <a:schemeClr val="accent1">
                    <a:lumMod val="75000"/>
                  </a:schemeClr>
                </a:solidFill>
              </a:rPr>
              <a:t>Octree</a:t>
            </a:r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</a:rPr>
              <a:t> (1/5)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6"/>
            <a:ext cx="8363390" cy="5072098"/>
          </a:xfrm>
        </p:spPr>
        <p:txBody>
          <a:bodyPr/>
          <a:lstStyle/>
          <a:p>
            <a:pPr eaLnBrk="1" hangingPunct="1"/>
            <a:r>
              <a:rPr lang="cs-CZ" sz="2800" dirty="0"/>
              <a:t>p</a:t>
            </a:r>
            <a:r>
              <a:rPr lang="cs-CZ" sz="2800" dirty="0" smtClean="0"/>
              <a:t>ředstavíme si pyramidu mřížek, každá vyšší vrstva má poloviční rozlišení (osminovou velikost)</a:t>
            </a:r>
          </a:p>
          <a:p>
            <a:pPr eaLnBrk="1" hangingPunct="1"/>
            <a:r>
              <a:rPr lang="cs-CZ" sz="2800" dirty="0" smtClean="0"/>
              <a:t>pro </a:t>
            </a:r>
            <a:r>
              <a:rPr lang="cs-CZ" sz="2800" dirty="0"/>
              <a:t>pohodlí použijeme jako rozměr </a:t>
            </a:r>
            <a:r>
              <a:rPr lang="cs-CZ" sz="2800" dirty="0" smtClean="0"/>
              <a:t>mřížky mocninu </a:t>
            </a:r>
            <a:r>
              <a:rPr lang="cs-CZ" sz="2800" dirty="0"/>
              <a:t>dvojky (od začátku, už při </a:t>
            </a:r>
            <a:r>
              <a:rPr lang="cs-CZ" sz="2800" dirty="0" err="1" smtClean="0"/>
              <a:t>voxelizaci</a:t>
            </a:r>
            <a:r>
              <a:rPr lang="cs-CZ" sz="2800" dirty="0" smtClean="0"/>
              <a:t>)</a:t>
            </a:r>
          </a:p>
          <a:p>
            <a:pPr eaLnBrk="1" hangingPunct="1"/>
            <a:r>
              <a:rPr lang="cs-CZ" sz="2800" dirty="0" smtClean="0"/>
              <a:t>označíme </a:t>
            </a:r>
            <a:r>
              <a:rPr lang="cs-CZ" sz="2800" dirty="0"/>
              <a:t>si vždy nejvyšší možnou vrstvu, ve které se index lomu (</a:t>
            </a:r>
            <a:r>
              <a:rPr lang="cs-CZ" sz="2800" dirty="0" smtClean="0"/>
              <a:t>téměř) nemění</a:t>
            </a:r>
            <a:endParaRPr lang="cs-CZ" sz="2400" dirty="0">
              <a:cs typeface="Times New Roman" pitchFamily="1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60" y="4005080"/>
            <a:ext cx="2613552" cy="252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7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785812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4000" dirty="0" err="1" smtClean="0">
                <a:solidFill>
                  <a:schemeClr val="accent1">
                    <a:lumMod val="75000"/>
                  </a:schemeClr>
                </a:solidFill>
              </a:rPr>
              <a:t>Octree</a:t>
            </a:r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</a:rPr>
              <a:t> – hustý strom (2/5)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6"/>
            <a:ext cx="8115300" cy="5072098"/>
          </a:xfrm>
        </p:spPr>
        <p:txBody>
          <a:bodyPr/>
          <a:lstStyle/>
          <a:p>
            <a:pPr eaLnBrk="1" hangingPunct="1"/>
            <a:r>
              <a:rPr lang="cs-CZ" sz="2800" dirty="0" smtClean="0"/>
              <a:t>uložíme </a:t>
            </a:r>
            <a:r>
              <a:rPr lang="cs-CZ" sz="2800" dirty="0"/>
              <a:t>celou spodní vrstvu, byť strom možná končí </a:t>
            </a:r>
            <a:r>
              <a:rPr lang="cs-CZ" sz="2800" dirty="0" smtClean="0"/>
              <a:t>výše</a:t>
            </a:r>
          </a:p>
          <a:p>
            <a:pPr eaLnBrk="1" hangingPunct="1"/>
            <a:r>
              <a:rPr lang="cs-CZ" sz="2800" dirty="0" smtClean="0"/>
              <a:t>každý </a:t>
            </a:r>
            <a:r>
              <a:rPr lang="cs-CZ" sz="2800" dirty="0" err="1"/>
              <a:t>voxel</a:t>
            </a:r>
            <a:r>
              <a:rPr lang="cs-CZ" sz="2800" dirty="0"/>
              <a:t> si pamatuje číslo vrstvy, ve které tam strom </a:t>
            </a:r>
            <a:r>
              <a:rPr lang="cs-CZ" sz="2800" dirty="0" smtClean="0"/>
              <a:t>končí</a:t>
            </a:r>
          </a:p>
          <a:p>
            <a:pPr eaLnBrk="1" hangingPunct="1"/>
            <a:r>
              <a:rPr lang="cs-CZ" sz="2800" dirty="0" smtClean="0"/>
              <a:t>je </a:t>
            </a:r>
            <a:r>
              <a:rPr lang="cs-CZ" sz="2800" dirty="0"/>
              <a:t>potřeba umožnit paralelní přístup a šetřit přístupy do </a:t>
            </a:r>
            <a:r>
              <a:rPr lang="cs-CZ" sz="2800" dirty="0" smtClean="0"/>
              <a:t>paměti</a:t>
            </a:r>
            <a:endParaRPr lang="cs-CZ" sz="2400" dirty="0">
              <a:cs typeface="Times New Roman" pitchFamily="1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49" y="3933070"/>
            <a:ext cx="5805639" cy="223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9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785812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4000" dirty="0" err="1" smtClean="0">
                <a:solidFill>
                  <a:schemeClr val="accent1">
                    <a:lumMod val="75000"/>
                  </a:schemeClr>
                </a:solidFill>
              </a:rPr>
              <a:t>Octree</a:t>
            </a:r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</a:rPr>
              <a:t> – průchod nahoru (3/5)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6"/>
            <a:ext cx="8115300" cy="5072098"/>
          </a:xfrm>
        </p:spPr>
        <p:txBody>
          <a:bodyPr/>
          <a:lstStyle/>
          <a:p>
            <a:pPr eaLnBrk="1" hangingPunct="1"/>
            <a:r>
              <a:rPr lang="cs-CZ" sz="2800" dirty="0" smtClean="0"/>
              <a:t>v </a:t>
            </a:r>
            <a:r>
              <a:rPr lang="cs-CZ" sz="2800" dirty="0"/>
              <a:t>každém </a:t>
            </a:r>
            <a:r>
              <a:rPr lang="cs-CZ" sz="2800" dirty="0" err="1"/>
              <a:t>voxelu</a:t>
            </a:r>
            <a:r>
              <a:rPr lang="cs-CZ" sz="2800" dirty="0"/>
              <a:t> známe index </a:t>
            </a:r>
            <a:r>
              <a:rPr lang="cs-CZ" sz="2800" dirty="0" smtClean="0"/>
              <a:t>lomu</a:t>
            </a:r>
          </a:p>
          <a:p>
            <a:pPr eaLnBrk="1" hangingPunct="1"/>
            <a:r>
              <a:rPr lang="cs-CZ" sz="2800" dirty="0" smtClean="0"/>
              <a:t>kombinujeme </a:t>
            </a:r>
            <a:r>
              <a:rPr lang="cs-CZ" sz="2800" dirty="0"/>
              <a:t>vždy osm synovských </a:t>
            </a:r>
            <a:r>
              <a:rPr lang="cs-CZ" sz="2800" dirty="0" err="1" smtClean="0"/>
              <a:t>voxelů</a:t>
            </a:r>
            <a:endParaRPr lang="cs-CZ" sz="2800" dirty="0" smtClean="0"/>
          </a:p>
          <a:p>
            <a:pPr eaLnBrk="1" hangingPunct="1"/>
            <a:r>
              <a:rPr lang="cs-CZ" sz="2800" dirty="0" smtClean="0"/>
              <a:t>počítáme </a:t>
            </a:r>
            <a:r>
              <a:rPr lang="cs-CZ" sz="2800" dirty="0"/>
              <a:t>minimum a maximum dané oblasti</a:t>
            </a:r>
            <a:endParaRPr lang="cs-CZ" sz="2400" dirty="0"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53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785812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4000" dirty="0" err="1" smtClean="0">
                <a:solidFill>
                  <a:schemeClr val="accent1">
                    <a:lumMod val="75000"/>
                  </a:schemeClr>
                </a:solidFill>
              </a:rPr>
              <a:t>Octree</a:t>
            </a:r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</a:rPr>
              <a:t> – průchod dolů (4/5)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6"/>
            <a:ext cx="8115300" cy="5072098"/>
          </a:xfrm>
        </p:spPr>
        <p:txBody>
          <a:bodyPr/>
          <a:lstStyle/>
          <a:p>
            <a:pPr eaLnBrk="1" hangingPunct="1"/>
            <a:r>
              <a:rPr lang="cs-CZ" sz="2800" dirty="0" smtClean="0"/>
              <a:t>projdeme </a:t>
            </a:r>
            <a:r>
              <a:rPr lang="cs-CZ" sz="2800" dirty="0"/>
              <a:t>všechny vrstvy od nejvyšší po nejjemnější </a:t>
            </a:r>
            <a:endParaRPr lang="cs-CZ" sz="2800" dirty="0" smtClean="0"/>
          </a:p>
          <a:p>
            <a:pPr eaLnBrk="1" hangingPunct="1"/>
            <a:r>
              <a:rPr lang="cs-CZ" sz="2800" dirty="0" smtClean="0"/>
              <a:t>jakmile </a:t>
            </a:r>
            <a:r>
              <a:rPr lang="cs-CZ" sz="2800" dirty="0"/>
              <a:t>se rozdíl maximum-minimum vejde do stanoveného limitu, označíme celou oblast číslem této </a:t>
            </a:r>
            <a:r>
              <a:rPr lang="cs-CZ" sz="2800" dirty="0" smtClean="0"/>
              <a:t>vrstvy</a:t>
            </a:r>
          </a:p>
          <a:p>
            <a:pPr eaLnBrk="1" hangingPunct="1"/>
            <a:r>
              <a:rPr lang="cs-CZ" sz="2800" dirty="0" smtClean="0"/>
              <a:t>zajistíme</a:t>
            </a:r>
            <a:r>
              <a:rPr lang="cs-CZ" sz="2800" dirty="0"/>
              <a:t>, aby </a:t>
            </a:r>
            <a:r>
              <a:rPr lang="cs-CZ" sz="2800" dirty="0" err="1"/>
              <a:t>voxely</a:t>
            </a:r>
            <a:r>
              <a:rPr lang="cs-CZ" sz="2800" dirty="0"/>
              <a:t> nebyly označeny v nižších vrstvách znovu</a:t>
            </a:r>
            <a:endParaRPr lang="cs-CZ" sz="2400" dirty="0"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21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785812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4000" dirty="0" err="1" smtClean="0">
                <a:solidFill>
                  <a:schemeClr val="accent1">
                    <a:lumMod val="75000"/>
                  </a:schemeClr>
                </a:solidFill>
              </a:rPr>
              <a:t>Octree</a:t>
            </a:r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</a:rPr>
              <a:t> (5/5)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655" y="1484729"/>
            <a:ext cx="4968690" cy="492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7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785812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</a:rPr>
              <a:t>Generování fotonů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28736"/>
                <a:ext cx="8115300" cy="5072098"/>
              </a:xfrm>
            </p:spPr>
            <p:txBody>
              <a:bodyPr/>
              <a:lstStyle/>
              <a:p>
                <a:pPr eaLnBrk="1" hangingPunct="1"/>
                <a:r>
                  <a:rPr lang="cs-CZ" sz="2800" dirty="0" smtClean="0">
                    <a:cs typeface="Times New Roman" pitchFamily="16" charset="0"/>
                  </a:rPr>
                  <a:t>postup („stínové mapy“)</a:t>
                </a:r>
              </a:p>
              <a:p>
                <a:pPr lvl="1" eaLnBrk="1" hangingPunct="1"/>
                <a:r>
                  <a:rPr lang="cs-CZ" sz="2400" b="1" dirty="0">
                    <a:cs typeface="Times New Roman" pitchFamily="16" charset="0"/>
                  </a:rPr>
                  <a:t>k</a:t>
                </a:r>
                <a:r>
                  <a:rPr lang="cs-CZ" sz="2400" b="1" dirty="0" smtClean="0">
                    <a:cs typeface="Times New Roman" pitchFamily="16" charset="0"/>
                  </a:rPr>
                  <a:t>amera</a:t>
                </a:r>
                <a:r>
                  <a:rPr lang="cs-CZ" sz="2400" dirty="0" smtClean="0">
                    <a:cs typeface="Times New Roman" pitchFamily="16" charset="0"/>
                  </a:rPr>
                  <a:t> na pozici světla, </a:t>
                </a:r>
                <a:r>
                  <a:rPr lang="cs-CZ" sz="2400" b="1" dirty="0" smtClean="0">
                    <a:cs typeface="Times New Roman" pitchFamily="16" charset="0"/>
                  </a:rPr>
                  <a:t>směr</a:t>
                </a:r>
                <a:r>
                  <a:rPr lang="cs-CZ" sz="2400" dirty="0" smtClean="0">
                    <a:cs typeface="Times New Roman" pitchFamily="16" charset="0"/>
                  </a:rPr>
                  <a:t> k tělesu</a:t>
                </a:r>
              </a:p>
              <a:p>
                <a:pPr lvl="1" eaLnBrk="1" hangingPunct="1"/>
                <a:r>
                  <a:rPr lang="cs-CZ" sz="2400" dirty="0">
                    <a:cs typeface="Times New Roman" pitchFamily="16" charset="0"/>
                  </a:rPr>
                  <a:t>u</a:t>
                </a:r>
                <a:r>
                  <a:rPr lang="cs-CZ" sz="2400" dirty="0" smtClean="0">
                    <a:cs typeface="Times New Roman" pitchFamily="16" charset="0"/>
                  </a:rPr>
                  <a:t>rčení viditelnost</a:t>
                </a:r>
              </a:p>
              <a:p>
                <a:pPr lvl="2" eaLnBrk="1" hangingPunct="1"/>
                <a:r>
                  <a:rPr lang="cs-CZ" sz="2000" dirty="0">
                    <a:cs typeface="Times New Roman" pitchFamily="16" charset="0"/>
                  </a:rPr>
                  <a:t>k</a:t>
                </a:r>
                <a:r>
                  <a:rPr lang="cs-CZ" sz="2000" dirty="0" smtClean="0">
                    <a:cs typeface="Times New Roman" pitchFamily="16" charset="0"/>
                  </a:rPr>
                  <a:t>reslení </a:t>
                </a:r>
                <a:r>
                  <a:rPr lang="cs-CZ" sz="2000" b="1" dirty="0" smtClean="0">
                    <a:cs typeface="Times New Roman" pitchFamily="16" charset="0"/>
                  </a:rPr>
                  <a:t>obalového tělesa </a:t>
                </a:r>
                <a:r>
                  <a:rPr lang="cs-CZ" sz="2000" dirty="0" smtClean="0">
                    <a:cs typeface="Times New Roman" pitchFamily="16" charset="0"/>
                  </a:rPr>
                  <a:t>do textury</a:t>
                </a:r>
              </a:p>
              <a:p>
                <a:pPr lvl="2" eaLnBrk="1" hangingPunct="1"/>
                <a:r>
                  <a:rPr lang="cs-CZ" sz="2000" dirty="0">
                    <a:cs typeface="Times New Roman" pitchFamily="16" charset="0"/>
                  </a:rPr>
                  <a:t>t</a:t>
                </a:r>
                <a:r>
                  <a:rPr lang="cs-CZ" sz="2000" dirty="0" smtClean="0">
                    <a:cs typeface="Times New Roman" pitchFamily="16" charset="0"/>
                  </a:rPr>
                  <a:t>extura –&gt; body (tam kde se něco promítne)</a:t>
                </a:r>
              </a:p>
              <a:p>
                <a:pPr lvl="1" eaLnBrk="1" hangingPunct="1"/>
                <a:r>
                  <a:rPr lang="cs-CZ" sz="2400" dirty="0" err="1" smtClean="0">
                    <a:cs typeface="Times New Roman" pitchFamily="16" charset="0"/>
                  </a:rPr>
                  <a:t>OpenGL</a:t>
                </a:r>
                <a:r>
                  <a:rPr lang="cs-CZ" sz="2400" dirty="0" smtClean="0">
                    <a:cs typeface="Times New Roman" pitchFamily="16" charset="0"/>
                  </a:rPr>
                  <a:t> – tvorba stínové mapy (SM)</a:t>
                </a:r>
              </a:p>
              <a:p>
                <a:pPr lvl="1" eaLnBrk="1" hangingPunct="1"/>
                <a:r>
                  <a:rPr lang="cs-CZ" sz="2400" dirty="0" smtClean="0">
                    <a:cs typeface="Times New Roman" pitchFamily="16" charset="0"/>
                  </a:rPr>
                  <a:t>CUDA/</a:t>
                </a:r>
                <a:r>
                  <a:rPr lang="cs-CZ" sz="2400" dirty="0" err="1" smtClean="0">
                    <a:cs typeface="Times New Roman" pitchFamily="16" charset="0"/>
                  </a:rPr>
                  <a:t>OpenCL</a:t>
                </a:r>
                <a:r>
                  <a:rPr lang="cs-CZ" sz="2400" dirty="0" smtClean="0">
                    <a:cs typeface="Times New Roman" pitchFamily="16" charset="0"/>
                  </a:rPr>
                  <a:t> – generování fotonů ze SM</a:t>
                </a:r>
              </a:p>
              <a:p>
                <a:pPr eaLnBrk="1" hangingPunct="1"/>
                <a:r>
                  <a:rPr lang="cs-CZ" sz="2800" dirty="0" smtClean="0">
                    <a:cs typeface="Times New Roman" pitchFamily="16" charset="0"/>
                  </a:rPr>
                  <a:t>foton</a:t>
                </a:r>
                <a:endParaRPr lang="cs-CZ" sz="2800" dirty="0">
                  <a:cs typeface="Times New Roman" pitchFamily="16" charset="0"/>
                </a:endParaRPr>
              </a:p>
              <a:p>
                <a:pPr lvl="1" eaLnBrk="1" hangingPunct="1"/>
                <a:r>
                  <a:rPr lang="cs-CZ" sz="2400" dirty="0">
                    <a:cs typeface="Times New Roman" pitchFamily="16" charset="0"/>
                  </a:rPr>
                  <a:t>p</a:t>
                </a:r>
                <a:r>
                  <a:rPr lang="cs-CZ" sz="2400" dirty="0" smtClean="0">
                    <a:cs typeface="Times New Roman" pitchFamily="16" charset="0"/>
                  </a:rPr>
                  <a:t>ozice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/>
                            <a:cs typeface="Times New Roman" pitchFamily="16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/>
                            <a:cs typeface="Times New Roman" pitchFamily="16" charset="0"/>
                          </a:rPr>
                          <m:t>𝑥</m:t>
                        </m:r>
                      </m:e>
                      <m:sub>
                        <m:r>
                          <a:rPr lang="cs-CZ" sz="2400" b="0" i="1" smtClean="0">
                            <a:latin typeface="Cambria Math"/>
                            <a:cs typeface="Times New Roman" pitchFamily="16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2400" dirty="0" smtClean="0">
                    <a:cs typeface="Times New Roman" pitchFamily="16" charset="0"/>
                  </a:rPr>
                  <a:t> – dle hodnoty pixelu</a:t>
                </a:r>
                <a:endParaRPr lang="cs-CZ" sz="2400" dirty="0">
                  <a:cs typeface="Times New Roman" pitchFamily="16" charset="0"/>
                </a:endParaRPr>
              </a:p>
              <a:p>
                <a:pPr lvl="1" eaLnBrk="1" hangingPunct="1"/>
                <a:r>
                  <a:rPr lang="cs-CZ" sz="2400" dirty="0">
                    <a:cs typeface="Times New Roman" pitchFamily="16" charset="0"/>
                  </a:rPr>
                  <a:t>s</a:t>
                </a:r>
                <a:r>
                  <a:rPr lang="cs-CZ" sz="2400" dirty="0" smtClean="0">
                    <a:cs typeface="Times New Roman" pitchFamily="16" charset="0"/>
                  </a:rPr>
                  <a:t>měr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/>
                            <a:cs typeface="Times New Roman" pitchFamily="16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/>
                            <a:cs typeface="Times New Roman" pitchFamily="16" charset="0"/>
                          </a:rPr>
                          <m:t>𝑣</m:t>
                        </m:r>
                      </m:e>
                      <m:sub>
                        <m:r>
                          <a:rPr lang="cs-CZ" sz="2400" b="0" i="1" smtClean="0">
                            <a:latin typeface="Cambria Math"/>
                            <a:cs typeface="Times New Roman" pitchFamily="16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2400" dirty="0" smtClean="0">
                    <a:cs typeface="Times New Roman" pitchFamily="16" charset="0"/>
                  </a:rPr>
                  <a:t> – dle </a:t>
                </a:r>
                <a:r>
                  <a:rPr lang="cs-CZ" sz="2400" dirty="0" err="1" smtClean="0">
                    <a:cs typeface="Times New Roman" pitchFamily="16" charset="0"/>
                  </a:rPr>
                  <a:t>texturových</a:t>
                </a:r>
                <a:r>
                  <a:rPr lang="cs-CZ" sz="2400" dirty="0" smtClean="0">
                    <a:cs typeface="Times New Roman" pitchFamily="16" charset="0"/>
                  </a:rPr>
                  <a:t> souřadnic</a:t>
                </a:r>
                <a:endParaRPr lang="cs-CZ" sz="2400" dirty="0">
                  <a:cs typeface="Times New Roman" pitchFamily="16" charset="0"/>
                </a:endParaRPr>
              </a:p>
              <a:p>
                <a:pPr lvl="1" eaLnBrk="1" hangingPunct="1"/>
                <a:r>
                  <a:rPr lang="cs-CZ" sz="2400" dirty="0">
                    <a:cs typeface="Times New Roman" pitchFamily="16" charset="0"/>
                  </a:rPr>
                  <a:t>r</a:t>
                </a:r>
                <a:r>
                  <a:rPr lang="cs-CZ" sz="2400" dirty="0" smtClean="0">
                    <a:cs typeface="Times New Roman" pitchFamily="16" charset="0"/>
                  </a:rPr>
                  <a:t>adiance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/>
                            <a:cs typeface="Times New Roman" pitchFamily="16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/>
                            <a:cs typeface="Times New Roman" pitchFamily="16" charset="0"/>
                          </a:rPr>
                          <m:t>𝐿</m:t>
                        </m:r>
                      </m:e>
                      <m:sub>
                        <m:r>
                          <a:rPr lang="cs-CZ" sz="2400" b="0" i="1" smtClean="0">
                            <a:latin typeface="Cambria Math"/>
                            <a:cs typeface="Times New Roman" pitchFamily="16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2400" dirty="0" smtClean="0">
                    <a:cs typeface="Times New Roman" pitchFamily="16" charset="0"/>
                  </a:rPr>
                  <a:t> – dle emisní charakteristiky</a:t>
                </a:r>
                <a:endParaRPr lang="cs-CZ" sz="2400" dirty="0">
                  <a:cs typeface="Times New Roman" pitchFamily="16" charset="0"/>
                </a:endParaRPr>
              </a:p>
              <a:p>
                <a:pPr eaLnBrk="1" hangingPunct="1"/>
                <a:endParaRPr lang="cs-CZ" sz="2400" dirty="0">
                  <a:cs typeface="Times New Roman" pitchFamily="16" charset="0"/>
                </a:endParaRPr>
              </a:p>
              <a:p>
                <a:pPr eaLnBrk="1" hangingPunct="1"/>
                <a:endParaRPr lang="cs-CZ" sz="2400" dirty="0">
                  <a:cs typeface="Times New Roman" pitchFamily="16" charset="0"/>
                </a:endParaRPr>
              </a:p>
            </p:txBody>
          </p:sp>
        </mc:Choice>
        <mc:Fallback xmlns="">
          <p:sp>
            <p:nvSpPr>
              <p:cNvPr id="4099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28736"/>
                <a:ext cx="8115300" cy="5072098"/>
              </a:xfrm>
              <a:blipFill rotWithShape="1">
                <a:blip r:embed="rId2"/>
                <a:stretch>
                  <a:fillRect l="-1277" t="-108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896" y="1412720"/>
            <a:ext cx="2814117" cy="266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7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785812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</a:rPr>
              <a:t>Sledování fotonů – obecně (1/3)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6"/>
            <a:ext cx="8115300" cy="5072098"/>
          </a:xfrm>
        </p:spPr>
        <p:txBody>
          <a:bodyPr/>
          <a:lstStyle/>
          <a:p>
            <a:pPr eaLnBrk="1" hangingPunct="1"/>
            <a:r>
              <a:rPr lang="cs-CZ" sz="2800" dirty="0">
                <a:cs typeface="Times New Roman" pitchFamily="16" charset="0"/>
              </a:rPr>
              <a:t>v</a:t>
            </a:r>
            <a:r>
              <a:rPr lang="cs-CZ" sz="2800" dirty="0" smtClean="0">
                <a:cs typeface="Times New Roman" pitchFamily="16" charset="0"/>
              </a:rPr>
              <a:t>stup</a:t>
            </a:r>
          </a:p>
          <a:p>
            <a:pPr lvl="1" eaLnBrk="1" hangingPunct="1"/>
            <a:r>
              <a:rPr lang="cs-CZ" sz="2400" b="1" dirty="0" err="1" smtClean="0">
                <a:cs typeface="Times New Roman" pitchFamily="16" charset="0"/>
              </a:rPr>
              <a:t>octree</a:t>
            </a:r>
            <a:r>
              <a:rPr lang="cs-CZ" sz="2400" dirty="0" smtClean="0">
                <a:cs typeface="Times New Roman" pitchFamily="16" charset="0"/>
              </a:rPr>
              <a:t> (indexy lomu)</a:t>
            </a:r>
          </a:p>
          <a:p>
            <a:pPr lvl="1" eaLnBrk="1" hangingPunct="1"/>
            <a:r>
              <a:rPr lang="cs-CZ" sz="2400" dirty="0" smtClean="0">
                <a:cs typeface="Times New Roman" pitchFamily="16" charset="0"/>
              </a:rPr>
              <a:t>3D textura extinkčních koeficientů</a:t>
            </a:r>
          </a:p>
          <a:p>
            <a:pPr lvl="1" eaLnBrk="1" hangingPunct="1"/>
            <a:r>
              <a:rPr lang="cs-CZ" sz="2400" b="1" dirty="0">
                <a:cs typeface="Times New Roman" pitchFamily="16" charset="0"/>
              </a:rPr>
              <a:t>s</a:t>
            </a:r>
            <a:r>
              <a:rPr lang="cs-CZ" sz="2400" b="1" dirty="0" smtClean="0">
                <a:cs typeface="Times New Roman" pitchFamily="16" charset="0"/>
              </a:rPr>
              <a:t>eznam fotonů</a:t>
            </a:r>
          </a:p>
          <a:p>
            <a:pPr eaLnBrk="1" hangingPunct="1"/>
            <a:r>
              <a:rPr lang="cs-CZ" sz="2800" dirty="0">
                <a:cs typeface="Times New Roman" pitchFamily="16" charset="0"/>
              </a:rPr>
              <a:t>v</a:t>
            </a:r>
            <a:r>
              <a:rPr lang="cs-CZ" sz="2800" dirty="0" smtClean="0">
                <a:cs typeface="Times New Roman" pitchFamily="16" charset="0"/>
              </a:rPr>
              <a:t>ýstup</a:t>
            </a:r>
          </a:p>
          <a:p>
            <a:pPr lvl="1" eaLnBrk="1" hangingPunct="1"/>
            <a:r>
              <a:rPr lang="cs-CZ" sz="2400" dirty="0" smtClean="0">
                <a:cs typeface="Times New Roman" pitchFamily="16" charset="0"/>
              </a:rPr>
              <a:t>3D textura (radiance v každém </a:t>
            </a:r>
            <a:r>
              <a:rPr lang="cs-CZ" sz="2400" dirty="0" err="1" smtClean="0">
                <a:cs typeface="Times New Roman" pitchFamily="16" charset="0"/>
              </a:rPr>
              <a:t>voxelu</a:t>
            </a:r>
            <a:r>
              <a:rPr lang="cs-CZ" sz="2400" dirty="0" smtClean="0">
                <a:cs typeface="Times New Roman" pitchFamily="16" charset="0"/>
              </a:rPr>
              <a:t>)</a:t>
            </a:r>
          </a:p>
          <a:p>
            <a:pPr eaLnBrk="1" hangingPunct="1"/>
            <a:r>
              <a:rPr lang="cs-CZ" sz="2800" dirty="0">
                <a:cs typeface="Times New Roman" pitchFamily="16" charset="0"/>
              </a:rPr>
              <a:t>p</a:t>
            </a:r>
            <a:r>
              <a:rPr lang="cs-CZ" sz="2800" dirty="0" smtClean="0">
                <a:cs typeface="Times New Roman" pitchFamily="16" charset="0"/>
              </a:rPr>
              <a:t>ostup</a:t>
            </a:r>
          </a:p>
          <a:p>
            <a:pPr lvl="1" eaLnBrk="1" hangingPunct="1"/>
            <a:r>
              <a:rPr lang="cs-CZ" sz="2400" dirty="0" smtClean="0">
                <a:cs typeface="Times New Roman" pitchFamily="16" charset="0"/>
              </a:rPr>
              <a:t>posun fotonů (CUDA/</a:t>
            </a:r>
            <a:r>
              <a:rPr lang="cs-CZ" sz="2400" dirty="0" err="1" smtClean="0">
                <a:cs typeface="Times New Roman" pitchFamily="16" charset="0"/>
              </a:rPr>
              <a:t>OpenCL</a:t>
            </a:r>
            <a:r>
              <a:rPr lang="cs-CZ" sz="2400" dirty="0" smtClean="0">
                <a:cs typeface="Times New Roman" pitchFamily="16" charset="0"/>
              </a:rPr>
              <a:t>)</a:t>
            </a:r>
          </a:p>
          <a:p>
            <a:pPr lvl="1" eaLnBrk="1" hangingPunct="1"/>
            <a:r>
              <a:rPr lang="cs-CZ" sz="2400" dirty="0" smtClean="0">
                <a:cs typeface="Times New Roman" pitchFamily="16" charset="0"/>
              </a:rPr>
              <a:t>zaznamenání výsledků (</a:t>
            </a:r>
            <a:r>
              <a:rPr lang="cs-CZ" sz="2400" dirty="0" err="1" smtClean="0">
                <a:cs typeface="Times New Roman" pitchFamily="16" charset="0"/>
              </a:rPr>
              <a:t>OpenGL</a:t>
            </a:r>
            <a:r>
              <a:rPr lang="cs-CZ" sz="2400" dirty="0" smtClean="0">
                <a:cs typeface="Times New Roman" pitchFamily="16" charset="0"/>
              </a:rPr>
              <a:t>)</a:t>
            </a:r>
          </a:p>
          <a:p>
            <a:pPr lvl="1" eaLnBrk="1" hangingPunct="1"/>
            <a:r>
              <a:rPr lang="cs-CZ" sz="2400" dirty="0">
                <a:cs typeface="Times New Roman" pitchFamily="16" charset="0"/>
              </a:rPr>
              <a:t>o</a:t>
            </a:r>
            <a:r>
              <a:rPr lang="cs-CZ" sz="2400" dirty="0" smtClean="0">
                <a:cs typeface="Times New Roman" pitchFamily="16" charset="0"/>
              </a:rPr>
              <a:t>pakujeme dokud je dost fotonů</a:t>
            </a:r>
          </a:p>
          <a:p>
            <a:pPr eaLnBrk="1" hangingPunct="1"/>
            <a:r>
              <a:rPr lang="cs-CZ" sz="2800" b="1" dirty="0">
                <a:cs typeface="Times New Roman" pitchFamily="16" charset="0"/>
              </a:rPr>
              <a:t>č</a:t>
            </a:r>
            <a:r>
              <a:rPr lang="cs-CZ" sz="2800" b="1" dirty="0" smtClean="0">
                <a:cs typeface="Times New Roman" pitchFamily="16" charset="0"/>
              </a:rPr>
              <a:t>asově nejnáročnější</a:t>
            </a:r>
            <a:endParaRPr lang="cs-CZ" sz="2800" b="1" dirty="0"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62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785812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</a:rPr>
              <a:t>Sledování fotonů – posun fotonů (2/3)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28736"/>
                <a:ext cx="4330830" cy="5072098"/>
              </a:xfrm>
            </p:spPr>
            <p:txBody>
              <a:bodyPr/>
              <a:lstStyle/>
              <a:p>
                <a:pPr eaLnBrk="1" hangingPunct="1"/>
                <a:r>
                  <a:rPr lang="cs-CZ" sz="2800" dirty="0">
                    <a:cs typeface="Times New Roman" pitchFamily="16" charset="0"/>
                  </a:rPr>
                  <a:t>k</a:t>
                </a:r>
                <a:r>
                  <a:rPr lang="cs-CZ" sz="2800" dirty="0" smtClean="0">
                    <a:cs typeface="Times New Roman" pitchFamily="16" charset="0"/>
                  </a:rPr>
                  <a:t>rok výpočtu</a:t>
                </a:r>
                <a:br>
                  <a:rPr lang="cs-CZ" sz="2800" dirty="0" smtClean="0">
                    <a:cs typeface="Times New Roman" pitchFamily="16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/>
                            <a:cs typeface="Times New Roman" pitchFamily="16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/>
                            <a:cs typeface="Times New Roman" pitchFamily="16" charset="0"/>
                          </a:rPr>
                          <m:t>𝑥</m:t>
                        </m:r>
                      </m:e>
                      <m:sub>
                        <m:r>
                          <a:rPr lang="cs-CZ" sz="2400" b="0" i="1" smtClean="0">
                            <a:latin typeface="Cambria Math"/>
                            <a:cs typeface="Times New Roman" pitchFamily="16" charset="0"/>
                          </a:rPr>
                          <m:t>𝑖</m:t>
                        </m:r>
                        <m:r>
                          <a:rPr lang="cs-CZ" sz="2400" b="0" i="1" smtClean="0">
                            <a:latin typeface="Cambria Math"/>
                            <a:cs typeface="Times New Roman" pitchFamily="16" charset="0"/>
                          </a:rPr>
                          <m:t>+1</m:t>
                        </m:r>
                      </m:sub>
                    </m:sSub>
                    <m:r>
                      <a:rPr lang="cs-CZ" sz="2400" b="0" i="1" smtClean="0">
                        <a:latin typeface="Cambria Math"/>
                        <a:cs typeface="Times New Roman" pitchFamily="16" charset="0"/>
                      </a:rPr>
                      <m:t>=</m:t>
                    </m:r>
                    <m:sSub>
                      <m:sSubPr>
                        <m:ctrlPr>
                          <a:rPr lang="cs-CZ" sz="2400" b="0" i="1" smtClean="0">
                            <a:latin typeface="Cambria Math"/>
                            <a:cs typeface="Times New Roman" pitchFamily="16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/>
                            <a:cs typeface="Times New Roman" pitchFamily="16" charset="0"/>
                          </a:rPr>
                          <m:t>𝑥</m:t>
                        </m:r>
                      </m:e>
                      <m:sub>
                        <m:r>
                          <a:rPr lang="cs-CZ" sz="2400" b="0" i="1" smtClean="0">
                            <a:latin typeface="Cambria Math"/>
                            <a:cs typeface="Times New Roman" pitchFamily="16" charset="0"/>
                          </a:rPr>
                          <m:t>𝑖</m:t>
                        </m:r>
                      </m:sub>
                    </m:sSub>
                    <m:r>
                      <a:rPr lang="cs-CZ" sz="2400" b="0" i="1" smtClean="0">
                        <a:latin typeface="Cambria Math"/>
                        <a:cs typeface="Times New Roman" pitchFamily="16" charset="0"/>
                      </a:rPr>
                      <m:t>+</m:t>
                    </m:r>
                    <m:f>
                      <m:fPr>
                        <m:ctrlPr>
                          <a:rPr lang="cs-CZ" sz="2400" b="0" i="1" smtClean="0">
                            <a:latin typeface="Cambria Math"/>
                            <a:cs typeface="Times New Roman" pitchFamily="16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/>
                            <a:ea typeface="Cambria Math"/>
                            <a:cs typeface="Times New Roman" pitchFamily="16" charset="0"/>
                          </a:rPr>
                          <m:t>∆</m:t>
                        </m:r>
                        <m:r>
                          <a:rPr lang="cs-CZ" sz="2400" b="0" i="1" smtClean="0">
                            <a:latin typeface="Cambria Math"/>
                            <a:ea typeface="Cambria Math"/>
                            <a:cs typeface="Times New Roman" pitchFamily="16" charset="0"/>
                          </a:rPr>
                          <m:t>𝑠</m:t>
                        </m:r>
                      </m:num>
                      <m:den>
                        <m:r>
                          <a:rPr lang="cs-CZ" sz="2400" b="0" i="1" smtClean="0">
                            <a:latin typeface="Cambria Math"/>
                            <a:cs typeface="Times New Roman" pitchFamily="16" charset="0"/>
                          </a:rPr>
                          <m:t>𝑛</m:t>
                        </m:r>
                      </m:den>
                    </m:f>
                    <m:sSub>
                      <m:sSubPr>
                        <m:ctrlPr>
                          <a:rPr lang="cs-CZ" sz="2400" b="0" i="1" smtClean="0">
                            <a:latin typeface="Cambria Math"/>
                            <a:cs typeface="Times New Roman" pitchFamily="16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/>
                            <a:cs typeface="Times New Roman" pitchFamily="16" charset="0"/>
                          </a:rPr>
                          <m:t>𝑣</m:t>
                        </m:r>
                      </m:e>
                      <m:sub>
                        <m:r>
                          <a:rPr lang="cs-CZ" sz="2400" b="0" i="1" smtClean="0">
                            <a:latin typeface="Cambria Math"/>
                            <a:cs typeface="Times New Roman" pitchFamily="16" charset="0"/>
                          </a:rPr>
                          <m:t>𝑖</m:t>
                        </m:r>
                      </m:sub>
                    </m:sSub>
                  </m:oMath>
                </a14:m>
                <a:endParaRPr lang="cs-CZ" sz="2400" b="0" dirty="0" smtClean="0">
                  <a:cs typeface="Times New Roman" pitchFamily="16" charset="0"/>
                </a:endParaRPr>
              </a:p>
              <a:p>
                <a:pPr marL="0" indent="0" eaLnBrk="1" hangingPunct="1">
                  <a:buNone/>
                </a:pPr>
                <a:r>
                  <a:rPr lang="cs-CZ" sz="2400" b="0" dirty="0" smtClean="0">
                    <a:cs typeface="Times New Roman" pitchFamily="16" charset="0"/>
                  </a:rPr>
                  <a:t/>
                </a:r>
                <a:br>
                  <a:rPr lang="cs-CZ" sz="2400" b="0" dirty="0" smtClean="0">
                    <a:cs typeface="Times New Roman" pitchFamily="16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/>
                              <a:cs typeface="Times New Roman" pitchFamily="16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  <a:cs typeface="Times New Roman" pitchFamily="16" charset="0"/>
                            </a:rPr>
                            <m:t>𝑣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  <a:cs typeface="Times New Roman" pitchFamily="16" charset="0"/>
                            </a:rPr>
                            <m:t>𝑖</m:t>
                          </m:r>
                          <m:r>
                            <a:rPr lang="cs-CZ" sz="2400" b="0" i="1" smtClean="0">
                              <a:latin typeface="Cambria Math"/>
                              <a:cs typeface="Times New Roman" pitchFamily="16" charset="0"/>
                            </a:rPr>
                            <m:t>+1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  <a:cs typeface="Times New Roman" pitchFamily="16" charset="0"/>
                        </a:rPr>
                        <m:t>=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/>
                              <a:cs typeface="Times New Roman" pitchFamily="16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  <a:cs typeface="Times New Roman" pitchFamily="16" charset="0"/>
                            </a:rPr>
                            <m:t>𝑣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  <a:cs typeface="Times New Roman" pitchFamily="16" charset="0"/>
                            </a:rPr>
                            <m:t>𝑖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  <a:cs typeface="Times New Roman" pitchFamily="16" charset="0"/>
                        </a:rPr>
                        <m:t>+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  <a:cs typeface="Times New Roman" pitchFamily="16" charset="0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  <a:cs typeface="Times New Roman" pitchFamily="16" charset="0"/>
                        </a:rPr>
                        <m:t>𝑠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  <a:cs typeface="Times New Roman" pitchFamily="16" charset="0"/>
                        </a:rPr>
                        <m:t>𝛻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  <a:cs typeface="Times New Roman" pitchFamily="16" charset="0"/>
                        </a:rPr>
                        <m:t>𝑛</m:t>
                      </m:r>
                    </m:oMath>
                  </m:oMathPara>
                </a14:m>
                <a:endParaRPr lang="cs-CZ" sz="2400" dirty="0" smtClean="0">
                  <a:cs typeface="Times New Roman" pitchFamily="16" charset="0"/>
                </a:endParaRPr>
              </a:p>
              <a:p>
                <a:pPr marL="0" indent="0" eaLnBrk="1" hangingPunct="1">
                  <a:buNone/>
                </a:pPr>
                <a:r>
                  <a:rPr lang="cs-CZ" sz="2400" dirty="0" smtClean="0">
                    <a:cs typeface="Times New Roman" pitchFamily="16" charset="0"/>
                  </a:rPr>
                  <a:t/>
                </a:r>
                <a:br>
                  <a:rPr lang="cs-CZ" sz="2400" dirty="0" smtClean="0">
                    <a:cs typeface="Times New Roman" pitchFamily="16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latin typeface="Cambria Math"/>
                              <a:cs typeface="Times New Roman" pitchFamily="16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  <a:cs typeface="Times New Roman" pitchFamily="16" charset="0"/>
                            </a:rPr>
                            <m:t>𝐿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  <a:cs typeface="Times New Roman" pitchFamily="16" charset="0"/>
                            </a:rPr>
                            <m:t>𝑖</m:t>
                          </m:r>
                          <m:r>
                            <a:rPr lang="cs-CZ" sz="2400" b="0" i="1" smtClean="0">
                              <a:latin typeface="Cambria Math"/>
                              <a:cs typeface="Times New Roman" pitchFamily="16" charset="0"/>
                            </a:rPr>
                            <m:t>+1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  <a:cs typeface="Times New Roman" pitchFamily="16" charset="0"/>
                        </a:rPr>
                        <m:t>=</m:t>
                      </m:r>
                      <m:sSubSup>
                        <m:sSubSupPr>
                          <m:ctrlPr>
                            <a:rPr lang="cs-CZ" sz="2400" b="0" i="1" smtClean="0">
                              <a:latin typeface="Cambria Math"/>
                              <a:cs typeface="Times New Roman" pitchFamily="16" charset="0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  <a:cs typeface="Times New Roman" pitchFamily="16" charset="0"/>
                            </a:rPr>
                            <m:t>𝐿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</m:sSubSup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cs typeface="Times New Roman" pitchFamily="16" charset="0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cs typeface="Times New Roman" pitchFamily="16" charset="0"/>
                            </a:rPr>
                            <m:t>𝑒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cs typeface="Times New Roman" pitchFamily="16" charset="0"/>
                            </a:rPr>
                            <m:t>−</m:t>
                          </m:r>
                          <m:r>
                            <a:rPr lang="cs-CZ" sz="2400" b="0" i="1" smtClean="0">
                              <a:latin typeface="Cambria Math"/>
                              <a:ea typeface="Cambria Math"/>
                              <a:cs typeface="Times New Roman" pitchFamily="16" charset="0"/>
                            </a:rPr>
                            <m:t>𝜅</m:t>
                          </m:r>
                          <m:r>
                            <a:rPr lang="cs-CZ" sz="2400" b="0" i="1" smtClean="0">
                              <a:latin typeface="Cambria Math"/>
                              <a:ea typeface="Cambria Math"/>
                              <a:cs typeface="Times New Roman" pitchFamily="16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  <a:cs typeface="Times New Roman" pitchFamily="16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  <a:cs typeface="Times New Roman" pitchFamily="16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  <a:cs typeface="Times New Roman" pitchFamily="16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cs-CZ" sz="2400" b="0" i="1" smtClean="0">
                              <a:latin typeface="Cambria Math"/>
                              <a:ea typeface="Cambria Math"/>
                              <a:cs typeface="Times New Roman" pitchFamily="16" charset="0"/>
                            </a:rPr>
                            <m:t>)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  <a:cs typeface="Times New Roman" pitchFamily="16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2400" b="0" i="1" smtClean="0">
                                      <a:latin typeface="Cambria Math"/>
                                      <a:ea typeface="Cambria Math"/>
                                      <a:cs typeface="Times New Roman" pitchFamily="16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  <a:cs typeface="Times New Roman" pitchFamily="16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  <a:cs typeface="Times New Roman" pitchFamily="16" charset="0"/>
                                    </a:rPr>
                                    <m:t>𝑖</m:t>
                                  </m:r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  <a:cs typeface="Times New Roman" pitchFamily="16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  <a:cs typeface="Times New Roman" pitchFamily="16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sz="2400" b="0" i="1" smtClean="0">
                                      <a:latin typeface="Cambria Math"/>
                                      <a:ea typeface="Cambria Math"/>
                                      <a:cs typeface="Times New Roman" pitchFamily="16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  <a:cs typeface="Times New Roman" pitchFamily="16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  <a:cs typeface="Times New Roman" pitchFamily="16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cs-CZ" sz="2400" dirty="0" smtClean="0">
                  <a:cs typeface="Times New Roman" pitchFamily="16" charset="0"/>
                </a:endParaRPr>
              </a:p>
              <a:p>
                <a:pPr marL="0" indent="0" eaLnBrk="1" hangingPunct="1">
                  <a:buNone/>
                </a:pPr>
                <a:endParaRPr lang="cs-CZ" sz="2400" dirty="0" smtClean="0">
                  <a:cs typeface="Times New Roman" pitchFamily="16" charset="0"/>
                </a:endParaRP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cs-CZ" sz="2400" i="1" dirty="0" smtClean="0">
                        <a:latin typeface="Cambria Math"/>
                        <a:cs typeface="Times New Roman" pitchFamily="16" charset="0"/>
                      </a:rPr>
                      <m:t>𝑛</m:t>
                    </m:r>
                  </m:oMath>
                </a14:m>
                <a:r>
                  <a:rPr lang="cs-CZ" sz="2400" dirty="0" smtClean="0">
                    <a:cs typeface="Times New Roman" pitchFamily="16" charset="0"/>
                  </a:rPr>
                  <a:t> – index lomu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cs-CZ" sz="2400" i="1">
                        <a:latin typeface="Cambria Math"/>
                        <a:ea typeface="Cambria Math"/>
                        <a:cs typeface="Times New Roman" pitchFamily="16" charset="0"/>
                      </a:rPr>
                      <m:t>𝜅</m:t>
                    </m:r>
                  </m:oMath>
                </a14:m>
                <a:r>
                  <a:rPr lang="cs-CZ" sz="2400" dirty="0" smtClean="0">
                    <a:cs typeface="Times New Roman" pitchFamily="16" charset="0"/>
                  </a:rPr>
                  <a:t> – koeficient extinkce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cs-CZ" sz="2400" i="1" smtClean="0">
                        <a:latin typeface="Cambria Math"/>
                        <a:ea typeface="Cambria Math"/>
                        <a:cs typeface="Times New Roman" pitchFamily="16" charset="0"/>
                      </a:rPr>
                      <m:t>∆</m:t>
                    </m:r>
                    <m:r>
                      <a:rPr lang="cs-CZ" sz="2400" b="0" i="1" smtClean="0">
                        <a:latin typeface="Cambria Math"/>
                        <a:ea typeface="Cambria Math"/>
                        <a:cs typeface="Times New Roman" pitchFamily="16" charset="0"/>
                      </a:rPr>
                      <m:t>𝑠</m:t>
                    </m:r>
                  </m:oMath>
                </a14:m>
                <a:r>
                  <a:rPr lang="cs-CZ" sz="2400" dirty="0" smtClean="0">
                    <a:cs typeface="Times New Roman" pitchFamily="16" charset="0"/>
                  </a:rPr>
                  <a:t> – velikost kroku</a:t>
                </a:r>
                <a:endParaRPr lang="cs-CZ" sz="2400" dirty="0">
                  <a:cs typeface="Times New Roman" pitchFamily="16" charset="0"/>
                </a:endParaRPr>
              </a:p>
              <a:p>
                <a:pPr eaLnBrk="1" hangingPunct="1"/>
                <a:endParaRPr lang="cs-CZ" sz="2400" dirty="0">
                  <a:cs typeface="Times New Roman" pitchFamily="16" charset="0"/>
                </a:endParaRPr>
              </a:p>
            </p:txBody>
          </p:sp>
        </mc:Choice>
        <mc:Fallback xmlns="">
          <p:sp>
            <p:nvSpPr>
              <p:cNvPr id="4099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28736"/>
                <a:ext cx="4330830" cy="5072098"/>
              </a:xfrm>
              <a:blipFill rotWithShape="1">
                <a:blip r:embed="rId2"/>
                <a:stretch>
                  <a:fillRect l="-2394" t="-108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0" y="1556740"/>
            <a:ext cx="4763165" cy="22958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 bwMode="auto">
              <a:xfrm>
                <a:off x="4500127" y="3933070"/>
                <a:ext cx="4330830" cy="2664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cs-CZ" sz="2800" dirty="0" smtClean="0">
                    <a:cs typeface="Times New Roman" pitchFamily="16" charset="0"/>
                  </a:rPr>
                  <a:t>velikost kroku</a:t>
                </a:r>
              </a:p>
              <a:p>
                <a:pPr lvl="1" eaLnBrk="1" hangingPunct="1"/>
                <a:r>
                  <a:rPr lang="cs-CZ" sz="2000" dirty="0">
                    <a:cs typeface="Times New Roman" pitchFamily="16" charset="0"/>
                  </a:rPr>
                  <a:t>c</a:t>
                </a:r>
                <a:r>
                  <a:rPr lang="cs-CZ" sz="2000" dirty="0" smtClean="0">
                    <a:cs typeface="Times New Roman" pitchFamily="16" charset="0"/>
                  </a:rPr>
                  <a:t>hceme co největší krok</a:t>
                </a:r>
              </a:p>
              <a:p>
                <a:pPr lvl="1" eaLnBrk="1" hangingPunct="1"/>
                <a:r>
                  <a:rPr lang="cs-CZ" sz="2000" dirty="0" smtClean="0">
                    <a:cs typeface="Times New Roman" pitchFamily="16" charset="0"/>
                  </a:rPr>
                  <a:t>chceme co nejmenší chybu</a:t>
                </a:r>
              </a:p>
              <a:p>
                <a:pPr lvl="1" eaLnBrk="1" hangingPunct="1"/>
                <a:r>
                  <a:rPr lang="cs-CZ" sz="2000" dirty="0" smtClean="0">
                    <a:cs typeface="Times New Roman" pitchFamily="16" charset="0"/>
                  </a:rPr>
                  <a:t>=&gt; použijeme </a:t>
                </a:r>
                <a:r>
                  <a:rPr lang="cs-CZ" sz="2000" dirty="0" err="1" smtClean="0">
                    <a:cs typeface="Times New Roman" pitchFamily="16" charset="0"/>
                  </a:rPr>
                  <a:t>octree</a:t>
                </a:r>
                <a:endParaRPr lang="cs-CZ" sz="2000" dirty="0" smtClean="0">
                  <a:cs typeface="Times New Roman" pitchFamily="16" charset="0"/>
                </a:endParaRPr>
              </a:p>
              <a:p>
                <a:pPr marL="457200" lvl="1" indent="0" eaLnBrk="1" hangingPunct="1">
                  <a:buNone/>
                </a:pPr>
                <a:r>
                  <a:rPr lang="cs-CZ" sz="2000" dirty="0">
                    <a:cs typeface="Times New Roman" pitchFamily="16" charset="0"/>
                  </a:rPr>
                  <a:t/>
                </a:r>
                <a:br>
                  <a:rPr lang="cs-CZ" sz="2000" dirty="0">
                    <a:cs typeface="Times New Roman" pitchFamily="16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i="1" smtClean="0">
                          <a:latin typeface="Cambria Math"/>
                          <a:ea typeface="Cambria Math"/>
                          <a:cs typeface="Times New Roman" pitchFamily="16" charset="0"/>
                        </a:rPr>
                        <m:t>∆</m:t>
                      </m:r>
                      <m:r>
                        <a:rPr lang="cs-CZ" sz="2000" b="0" i="1" smtClean="0">
                          <a:latin typeface="Cambria Math"/>
                          <a:ea typeface="Cambria Math"/>
                          <a:cs typeface="Times New Roman" pitchFamily="16" charset="0"/>
                        </a:rPr>
                        <m:t>𝑠</m:t>
                      </m:r>
                      <m:r>
                        <a:rPr lang="cs-CZ" sz="2000" b="0" i="1" smtClean="0">
                          <a:latin typeface="Cambria Math"/>
                          <a:ea typeface="Cambria Math"/>
                          <a:cs typeface="Times New Roman" pitchFamily="16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sz="2000" b="0" i="0" smtClean="0">
                          <a:latin typeface="Cambria Math"/>
                          <a:ea typeface="Cambria Math"/>
                          <a:cs typeface="Times New Roman" pitchFamily="16" charset="0"/>
                        </a:rPr>
                        <m:t>m</m:t>
                      </m:r>
                      <m:r>
                        <a:rPr lang="cs-CZ" sz="2000" b="0" i="1" smtClean="0">
                          <a:latin typeface="Cambria Math"/>
                          <a:ea typeface="Cambria Math"/>
                          <a:cs typeface="Times New Roman" pitchFamily="16" charset="0"/>
                        </a:rPr>
                        <m:t>𝑎𝑥</m:t>
                      </m:r>
                      <m:r>
                        <a:rPr lang="cs-CZ" sz="2000" b="0" i="1" smtClean="0">
                          <a:latin typeface="Cambria Math"/>
                          <a:ea typeface="Cambria Math"/>
                          <a:cs typeface="Times New Roman" pitchFamily="16" charset="0"/>
                        </a:rPr>
                        <m:t>(∆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/>
                              <a:ea typeface="Cambria Math"/>
                              <a:cs typeface="Times New Roman" pitchFamily="16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/>
                              <a:ea typeface="Cambria Math"/>
                              <a:cs typeface="Times New Roman" pitchFamily="16" charset="0"/>
                            </a:rPr>
                            <m:t>𝑠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/>
                              <a:ea typeface="Cambria Math"/>
                              <a:cs typeface="Times New Roman" pitchFamily="16" charset="0"/>
                            </a:rPr>
                            <m:t>𝑜𝑐𝑡𝑟𝑒𝑒</m:t>
                          </m:r>
                        </m:sub>
                      </m:sSub>
                      <m:r>
                        <a:rPr lang="cs-CZ" sz="2000" b="0" i="1" smtClean="0">
                          <a:latin typeface="Cambria Math"/>
                          <a:ea typeface="Cambria Math"/>
                          <a:cs typeface="Times New Roman" pitchFamily="16" charset="0"/>
                        </a:rPr>
                        <m:t>,∆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/>
                              <a:ea typeface="Cambria Math"/>
                              <a:cs typeface="Times New Roman" pitchFamily="16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/>
                              <a:ea typeface="Cambria Math"/>
                              <a:cs typeface="Times New Roman" pitchFamily="16" charset="0"/>
                            </a:rPr>
                            <m:t>𝑠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/>
                              <a:ea typeface="Cambria Math"/>
                              <a:cs typeface="Times New Roman" pitchFamily="16" charset="0"/>
                            </a:rPr>
                            <m:t>𝑚𝑖𝑛</m:t>
                          </m:r>
                        </m:sub>
                      </m:sSub>
                      <m:r>
                        <a:rPr lang="cs-CZ" sz="2000" b="0" i="1" smtClean="0">
                          <a:latin typeface="Cambria Math"/>
                          <a:ea typeface="Cambria Math"/>
                          <a:cs typeface="Times New Roman" pitchFamily="16" charset="0"/>
                        </a:rPr>
                        <m:t>)</m:t>
                      </m:r>
                    </m:oMath>
                  </m:oMathPara>
                </a14:m>
                <a:endParaRPr lang="cs-CZ" sz="2000" dirty="0">
                  <a:cs typeface="Times New Roman" pitchFamily="16" charset="0"/>
                </a:endParaRPr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0127" y="3933070"/>
                <a:ext cx="4330830" cy="2664370"/>
              </a:xfrm>
              <a:prstGeom prst="rect">
                <a:avLst/>
              </a:prstGeom>
              <a:blipFill rotWithShape="1">
                <a:blip r:embed="rId4"/>
                <a:stretch>
                  <a:fillRect l="-2391" t="-205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139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785812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</a:rPr>
              <a:t>Sledování fotonů – update (3/3)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6"/>
            <a:ext cx="8115300" cy="5072098"/>
          </a:xfrm>
        </p:spPr>
        <p:txBody>
          <a:bodyPr/>
          <a:lstStyle/>
          <a:p>
            <a:pPr eaLnBrk="1" hangingPunct="1"/>
            <a:r>
              <a:rPr lang="cs-CZ" sz="2800" dirty="0" smtClean="0">
                <a:cs typeface="Times New Roman" pitchFamily="16" charset="0"/>
              </a:rPr>
              <a:t>krok výpočtu</a:t>
            </a:r>
          </a:p>
          <a:p>
            <a:pPr lvl="1" eaLnBrk="1" hangingPunct="1"/>
            <a:r>
              <a:rPr lang="cs-CZ" sz="2400" dirty="0">
                <a:cs typeface="Times New Roman" pitchFamily="16" charset="0"/>
              </a:rPr>
              <a:t>data </a:t>
            </a:r>
            <a:r>
              <a:rPr lang="cs-CZ" sz="2400" dirty="0" err="1">
                <a:cs typeface="Times New Roman" pitchFamily="16" charset="0"/>
              </a:rPr>
              <a:t>voxelu</a:t>
            </a:r>
            <a:endParaRPr lang="cs-CZ" sz="2400" dirty="0">
              <a:cs typeface="Times New Roman" pitchFamily="16" charset="0"/>
            </a:endParaRPr>
          </a:p>
          <a:p>
            <a:pPr lvl="2" eaLnBrk="1" hangingPunct="1"/>
            <a:r>
              <a:rPr lang="cs-CZ" sz="2000" dirty="0">
                <a:cs typeface="Times New Roman" pitchFamily="16" charset="0"/>
              </a:rPr>
              <a:t>celková radiance (RGB)</a:t>
            </a:r>
          </a:p>
          <a:p>
            <a:pPr lvl="2" eaLnBrk="1" hangingPunct="1"/>
            <a:r>
              <a:rPr lang="cs-CZ" sz="2000" dirty="0">
                <a:cs typeface="Times New Roman" pitchFamily="16" charset="0"/>
              </a:rPr>
              <a:t>vážený průměr směrů </a:t>
            </a:r>
            <a:r>
              <a:rPr lang="cs-CZ" sz="2000" dirty="0" smtClean="0">
                <a:cs typeface="Times New Roman" pitchFamily="16" charset="0"/>
              </a:rPr>
              <a:t>fotonů</a:t>
            </a:r>
            <a:endParaRPr lang="cs-CZ" sz="2400" dirty="0" smtClean="0">
              <a:cs typeface="Times New Roman" pitchFamily="16" charset="0"/>
            </a:endParaRPr>
          </a:p>
          <a:p>
            <a:pPr lvl="1" eaLnBrk="1" hangingPunct="1"/>
            <a:r>
              <a:rPr lang="cs-CZ" sz="2400" dirty="0" smtClean="0">
                <a:cs typeface="Times New Roman" pitchFamily="16" charset="0"/>
              </a:rPr>
              <a:t>známe počáteční a koncovou pozici</a:t>
            </a:r>
          </a:p>
          <a:p>
            <a:pPr lvl="2" eaLnBrk="1" hangingPunct="1"/>
            <a:r>
              <a:rPr lang="cs-CZ" sz="2000" dirty="0" smtClean="0">
                <a:cs typeface="Times New Roman" pitchFamily="16" charset="0"/>
              </a:rPr>
              <a:t>=&gt; </a:t>
            </a:r>
            <a:r>
              <a:rPr lang="cs-CZ" sz="2000" dirty="0" err="1" smtClean="0">
                <a:cs typeface="Times New Roman" pitchFamily="16" charset="0"/>
              </a:rPr>
              <a:t>rasterizace</a:t>
            </a:r>
            <a:r>
              <a:rPr lang="cs-CZ" sz="2000" dirty="0" smtClean="0">
                <a:cs typeface="Times New Roman" pitchFamily="16" charset="0"/>
              </a:rPr>
              <a:t> úsečky (vlastnosti fotonu jsou interpolovány)</a:t>
            </a:r>
          </a:p>
          <a:p>
            <a:pPr lvl="2" eaLnBrk="1" hangingPunct="1"/>
            <a:r>
              <a:rPr lang="cs-CZ" sz="2000" dirty="0" smtClean="0">
                <a:cs typeface="Times New Roman" pitchFamily="16" charset="0"/>
              </a:rPr>
              <a:t>update </a:t>
            </a:r>
            <a:r>
              <a:rPr lang="cs-CZ" sz="2000" dirty="0" err="1" smtClean="0">
                <a:cs typeface="Times New Roman" pitchFamily="16" charset="0"/>
              </a:rPr>
              <a:t>voxelů</a:t>
            </a:r>
            <a:r>
              <a:rPr lang="cs-CZ" sz="2000" dirty="0" smtClean="0">
                <a:cs typeface="Times New Roman" pitchFamily="16" charset="0"/>
              </a:rPr>
              <a:t> (pixel </a:t>
            </a:r>
            <a:r>
              <a:rPr lang="cs-CZ" sz="2000" dirty="0" err="1" smtClean="0">
                <a:cs typeface="Times New Roman" pitchFamily="16" charset="0"/>
              </a:rPr>
              <a:t>shader</a:t>
            </a:r>
            <a:r>
              <a:rPr lang="cs-CZ" sz="2000" dirty="0" smtClean="0">
                <a:cs typeface="Times New Roman" pitchFamily="16" charset="0"/>
              </a:rPr>
              <a:t>) </a:t>
            </a:r>
          </a:p>
          <a:p>
            <a:pPr lvl="1" eaLnBrk="1" hangingPunct="1"/>
            <a:r>
              <a:rPr lang="cs-CZ" sz="2400" dirty="0" smtClean="0">
                <a:cs typeface="Times New Roman" pitchFamily="16" charset="0"/>
              </a:rPr>
              <a:t>eliminace fotonů</a:t>
            </a:r>
          </a:p>
          <a:p>
            <a:pPr lvl="2" eaLnBrk="1" hangingPunct="1"/>
            <a:r>
              <a:rPr lang="cs-CZ" sz="2000" dirty="0">
                <a:cs typeface="Times New Roman" pitchFamily="16" charset="0"/>
              </a:rPr>
              <a:t>m</a:t>
            </a:r>
            <a:r>
              <a:rPr lang="cs-CZ" sz="2000" dirty="0" smtClean="0">
                <a:cs typeface="Times New Roman" pitchFamily="16" charset="0"/>
              </a:rPr>
              <a:t>alá radiance, mimo obal </a:t>
            </a:r>
            <a:r>
              <a:rPr lang="cs-CZ" sz="2000" dirty="0" smtClean="0">
                <a:cs typeface="Times New Roman" pitchFamily="16" charset="0"/>
              </a:rPr>
              <a:t>(</a:t>
            </a:r>
            <a:r>
              <a:rPr lang="cs-CZ" sz="2000" dirty="0" err="1" smtClean="0">
                <a:cs typeface="Times New Roman" pitchFamily="16" charset="0"/>
              </a:rPr>
              <a:t>volume</a:t>
            </a:r>
            <a:r>
              <a:rPr lang="cs-CZ" sz="2000" dirty="0" smtClean="0">
                <a:cs typeface="Times New Roman" pitchFamily="16" charset="0"/>
              </a:rPr>
              <a:t>) ..</a:t>
            </a:r>
            <a:endParaRPr lang="cs-CZ" sz="2400" dirty="0" smtClean="0">
              <a:cs typeface="Times New Roman" pitchFamily="16" charset="0"/>
            </a:endParaRPr>
          </a:p>
          <a:p>
            <a:pPr eaLnBrk="1" hangingPunct="1"/>
            <a:r>
              <a:rPr lang="cs-CZ" sz="2800" dirty="0">
                <a:cs typeface="Times New Roman" pitchFamily="16" charset="0"/>
              </a:rPr>
              <a:t>f</a:t>
            </a:r>
            <a:r>
              <a:rPr lang="cs-CZ" sz="2800" dirty="0" smtClean="0">
                <a:cs typeface="Times New Roman" pitchFamily="16" charset="0"/>
              </a:rPr>
              <a:t>iltrování výsledků</a:t>
            </a:r>
            <a:endParaRPr lang="cs-CZ" sz="2800" dirty="0">
              <a:cs typeface="Times New Roman" pitchFamily="16" charset="0"/>
            </a:endParaRPr>
          </a:p>
          <a:p>
            <a:pPr lvl="1" eaLnBrk="1" hangingPunct="1"/>
            <a:r>
              <a:rPr lang="cs-CZ" sz="2000" dirty="0" smtClean="0">
                <a:cs typeface="Times New Roman" pitchFamily="16" charset="0"/>
              </a:rPr>
              <a:t>Gaussův filtr (kernel 3x3x3)</a:t>
            </a:r>
            <a:endParaRPr lang="cs-CZ" sz="2000" dirty="0"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28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785812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</a:rPr>
              <a:t>Úvod – co chceme (1/2)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6"/>
            <a:ext cx="8115300" cy="5072098"/>
          </a:xfrm>
        </p:spPr>
        <p:txBody>
          <a:bodyPr/>
          <a:lstStyle/>
          <a:p>
            <a:pPr eaLnBrk="1" hangingPunct="1"/>
            <a:r>
              <a:rPr lang="cs-CZ" sz="2800" dirty="0">
                <a:cs typeface="Times New Roman" pitchFamily="16" charset="0"/>
              </a:rPr>
              <a:t>v</a:t>
            </a:r>
            <a:r>
              <a:rPr lang="cs-CZ" sz="2800" dirty="0" smtClean="0">
                <a:cs typeface="Times New Roman" pitchFamily="16" charset="0"/>
              </a:rPr>
              <a:t>íce než 25 FPS</a:t>
            </a:r>
          </a:p>
          <a:p>
            <a:pPr eaLnBrk="1" hangingPunct="1"/>
            <a:r>
              <a:rPr lang="cs-CZ" sz="2800" dirty="0">
                <a:cs typeface="Times New Roman" pitchFamily="16" charset="0"/>
              </a:rPr>
              <a:t>ž</a:t>
            </a:r>
            <a:r>
              <a:rPr lang="cs-CZ" sz="2800" dirty="0" smtClean="0">
                <a:cs typeface="Times New Roman" pitchFamily="16" charset="0"/>
              </a:rPr>
              <a:t>ádný </a:t>
            </a:r>
            <a:r>
              <a:rPr lang="cs-CZ" sz="2800" dirty="0" err="1" smtClean="0">
                <a:cs typeface="Times New Roman" pitchFamily="16" charset="0"/>
              </a:rPr>
              <a:t>předvýpočet</a:t>
            </a:r>
            <a:endParaRPr lang="cs-CZ" sz="2800" dirty="0" smtClean="0">
              <a:cs typeface="Times New Roman" pitchFamily="16" charset="0"/>
            </a:endParaRPr>
          </a:p>
          <a:p>
            <a:pPr eaLnBrk="1" hangingPunct="1"/>
            <a:r>
              <a:rPr lang="cs-CZ" sz="2800" dirty="0">
                <a:cs typeface="Times New Roman" pitchFamily="16" charset="0"/>
              </a:rPr>
              <a:t>m</a:t>
            </a:r>
            <a:r>
              <a:rPr lang="cs-CZ" sz="2800" dirty="0" smtClean="0">
                <a:cs typeface="Times New Roman" pitchFamily="16" charset="0"/>
              </a:rPr>
              <a:t>ožnosti změny:</a:t>
            </a:r>
          </a:p>
          <a:p>
            <a:pPr lvl="1" eaLnBrk="1" hangingPunct="1"/>
            <a:r>
              <a:rPr lang="cs-CZ" sz="2400" dirty="0">
                <a:cs typeface="Times New Roman" pitchFamily="16" charset="0"/>
              </a:rPr>
              <a:t>o</a:t>
            </a:r>
            <a:r>
              <a:rPr lang="cs-CZ" sz="2400" dirty="0" smtClean="0">
                <a:cs typeface="Times New Roman" pitchFamily="16" charset="0"/>
              </a:rPr>
              <a:t>světlení</a:t>
            </a:r>
          </a:p>
          <a:p>
            <a:pPr lvl="1" eaLnBrk="1" hangingPunct="1"/>
            <a:r>
              <a:rPr lang="cs-CZ" sz="2400" dirty="0">
                <a:cs typeface="Times New Roman" pitchFamily="16" charset="0"/>
              </a:rPr>
              <a:t>m</a:t>
            </a:r>
            <a:r>
              <a:rPr lang="cs-CZ" sz="2400" dirty="0" smtClean="0">
                <a:cs typeface="Times New Roman" pitchFamily="16" charset="0"/>
              </a:rPr>
              <a:t>ateriálů</a:t>
            </a:r>
          </a:p>
          <a:p>
            <a:pPr lvl="1" eaLnBrk="1" hangingPunct="1"/>
            <a:r>
              <a:rPr lang="cs-CZ" sz="2400" dirty="0">
                <a:cs typeface="Times New Roman" pitchFamily="16" charset="0"/>
              </a:rPr>
              <a:t>g</a:t>
            </a:r>
            <a:r>
              <a:rPr lang="cs-CZ" sz="2400" dirty="0" smtClean="0">
                <a:cs typeface="Times New Roman" pitchFamily="16" charset="0"/>
              </a:rPr>
              <a:t>eometrie</a:t>
            </a:r>
          </a:p>
          <a:p>
            <a:pPr lvl="1" eaLnBrk="1" hangingPunct="1"/>
            <a:r>
              <a:rPr lang="cs-CZ" sz="2400" dirty="0">
                <a:cs typeface="Times New Roman" pitchFamily="16" charset="0"/>
              </a:rPr>
              <a:t>p</a:t>
            </a:r>
            <a:r>
              <a:rPr lang="cs-CZ" sz="2400" dirty="0" smtClean="0">
                <a:cs typeface="Times New Roman" pitchFamily="16" charset="0"/>
              </a:rPr>
              <a:t>ohledu</a:t>
            </a:r>
          </a:p>
          <a:p>
            <a:pPr eaLnBrk="1" hangingPunct="1"/>
            <a:r>
              <a:rPr lang="cs-CZ" sz="2800" dirty="0" smtClean="0">
                <a:cs typeface="Times New Roman" pitchFamily="16" charset="0"/>
              </a:rPr>
              <a:t>kaustiky (i volumetrické)</a:t>
            </a:r>
          </a:p>
          <a:p>
            <a:pPr eaLnBrk="1" hangingPunct="1"/>
            <a:r>
              <a:rPr lang="cs-CZ" sz="2800" dirty="0">
                <a:cs typeface="Times New Roman" pitchFamily="16" charset="0"/>
              </a:rPr>
              <a:t>o</a:t>
            </a:r>
            <a:r>
              <a:rPr lang="cs-CZ" sz="2800" dirty="0" smtClean="0">
                <a:cs typeface="Times New Roman" pitchFamily="16" charset="0"/>
              </a:rPr>
              <a:t>pticky aktivní média (absorpce a rozptyl)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858" y="1484730"/>
            <a:ext cx="4608762" cy="345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785812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</a:rPr>
              <a:t>Zobrazování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28736"/>
                <a:ext cx="8115300" cy="5072098"/>
              </a:xfrm>
            </p:spPr>
            <p:txBody>
              <a:bodyPr/>
              <a:lstStyle/>
              <a:p>
                <a:pPr eaLnBrk="1" hangingPunct="1"/>
                <a:r>
                  <a:rPr lang="cs-CZ" sz="2800" dirty="0" smtClean="0">
                    <a:cs typeface="Times New Roman" pitchFamily="16" charset="0"/>
                  </a:rPr>
                  <a:t>sledování paprsků od pozorovatele</a:t>
                </a:r>
              </a:p>
              <a:p>
                <a:pPr lvl="1" eaLnBrk="1" hangingPunct="1"/>
                <a:r>
                  <a:rPr lang="cs-CZ" sz="2400" dirty="0">
                    <a:cs typeface="Times New Roman" pitchFamily="16" charset="0"/>
                  </a:rPr>
                  <a:t>p</a:t>
                </a:r>
                <a:r>
                  <a:rPr lang="cs-CZ" sz="2400" dirty="0" smtClean="0">
                    <a:cs typeface="Times New Roman" pitchFamily="16" charset="0"/>
                  </a:rPr>
                  <a:t>aprsek musí protnout obálku</a:t>
                </a:r>
              </a:p>
              <a:p>
                <a:pPr lvl="1" eaLnBrk="1" hangingPunct="1"/>
                <a:r>
                  <a:rPr lang="cs-CZ" sz="2400" dirty="0">
                    <a:cs typeface="Times New Roman" pitchFamily="16" charset="0"/>
                  </a:rPr>
                  <a:t>p</a:t>
                </a:r>
                <a:r>
                  <a:rPr lang="cs-CZ" sz="2400" dirty="0" smtClean="0">
                    <a:cs typeface="Times New Roman" pitchFamily="16" charset="0"/>
                  </a:rPr>
                  <a:t>oté krokujeme</a:t>
                </a:r>
              </a:p>
              <a:p>
                <a:pPr lvl="2" eaLnBrk="1" hangingPunct="1"/>
                <a:r>
                  <a:rPr lang="cs-CZ" sz="2000" dirty="0">
                    <a:cs typeface="Times New Roman" pitchFamily="16" charset="0"/>
                  </a:rPr>
                  <a:t>s</a:t>
                </a:r>
                <a:r>
                  <a:rPr lang="cs-CZ" sz="2000" dirty="0" smtClean="0">
                    <a:cs typeface="Times New Roman" pitchFamily="16" charset="0"/>
                  </a:rPr>
                  <a:t>tejné rovnice jako u fotonů</a:t>
                </a:r>
                <a:endParaRPr lang="cs-CZ" sz="2000" dirty="0">
                  <a:cs typeface="Times New Roman" pitchFamily="16" charset="0"/>
                </a:endParaRPr>
              </a:p>
              <a:p>
                <a:pPr lvl="2" eaLnBrk="1" hangingPunct="1"/>
                <a:r>
                  <a:rPr lang="cs-CZ" sz="2000" dirty="0" smtClean="0">
                    <a:cs typeface="Times New Roman" pitchFamily="16" charset="0"/>
                  </a:rPr>
                  <a:t>fixní krok (po </a:t>
                </a:r>
                <a:r>
                  <a:rPr lang="cs-CZ" sz="2000" dirty="0" err="1" smtClean="0">
                    <a:cs typeface="Times New Roman" pitchFamily="16" charset="0"/>
                  </a:rPr>
                  <a:t>voxelech</a:t>
                </a:r>
                <a:r>
                  <a:rPr lang="cs-CZ" sz="2000" dirty="0" smtClean="0">
                    <a:cs typeface="Times New Roman" pitchFamily="16" charset="0"/>
                  </a:rPr>
                  <a:t>)</a:t>
                </a:r>
              </a:p>
              <a:p>
                <a:pPr lvl="1" eaLnBrk="1" hangingPunct="1"/>
                <a:r>
                  <a:rPr lang="cs-CZ" sz="2400" dirty="0">
                    <a:cs typeface="Times New Roman" pitchFamily="16" charset="0"/>
                  </a:rPr>
                  <a:t>s</a:t>
                </a:r>
                <a:r>
                  <a:rPr lang="cs-CZ" sz="2400" dirty="0" smtClean="0">
                    <a:cs typeface="Times New Roman" pitchFamily="16" charset="0"/>
                  </a:rPr>
                  <a:t>bírání radiance</a:t>
                </a:r>
                <a:endParaRPr lang="cs-CZ" sz="2000" dirty="0" smtClean="0">
                  <a:cs typeface="Times New Roman" pitchFamily="16" charset="0"/>
                </a:endParaRPr>
              </a:p>
              <a:p>
                <a:pPr marL="914400" lvl="2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0" i="1" smtClean="0">
                              <a:latin typeface="Cambria Math"/>
                              <a:cs typeface="Times New Roman" pitchFamily="16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/>
                              <a:cs typeface="Times New Roman" pitchFamily="16" charset="0"/>
                            </a:rPr>
                            <m:t>𝐿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/>
                              <a:cs typeface="Times New Roman" pitchFamily="16" charset="0"/>
                            </a:rPr>
                            <m:t>𝑖</m:t>
                          </m:r>
                          <m:r>
                            <a:rPr lang="cs-CZ" sz="2000" b="0" i="1" smtClean="0">
                              <a:latin typeface="Cambria Math"/>
                              <a:cs typeface="Times New Roman" pitchFamily="16" charset="0"/>
                            </a:rPr>
                            <m:t>+1</m:t>
                          </m:r>
                        </m:sub>
                      </m:sSub>
                      <m:r>
                        <a:rPr lang="cs-CZ" sz="2000" b="0" i="1" smtClean="0">
                          <a:latin typeface="Cambria Math"/>
                          <a:cs typeface="Times New Roman" pitchFamily="16" charset="0"/>
                        </a:rPr>
                        <m:t>=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/>
                              <a:cs typeface="Times New Roman" pitchFamily="16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/>
                              <a:cs typeface="Times New Roman" pitchFamily="16" charset="0"/>
                            </a:rPr>
                            <m:t>𝐿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/>
                              <a:cs typeface="Times New Roman" pitchFamily="16" charset="0"/>
                            </a:rPr>
                            <m:t>𝑖</m:t>
                          </m:r>
                        </m:sub>
                      </m:sSub>
                      <m:r>
                        <a:rPr lang="cs-CZ" sz="2000" b="0" i="1" smtClean="0">
                          <a:latin typeface="Cambria Math"/>
                          <a:cs typeface="Times New Roman" pitchFamily="16" charset="0"/>
                        </a:rPr>
                        <m:t>+</m:t>
                      </m:r>
                      <m:sSub>
                        <m:sSubPr>
                          <m:ctrlPr>
                            <a:rPr lang="cs-CZ" sz="2000" i="1">
                              <a:latin typeface="Cambria Math"/>
                              <a:cs typeface="Times New Roman" pitchFamily="16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/>
                              <a:cs typeface="Times New Roman" pitchFamily="16" charset="0"/>
                            </a:rPr>
                            <m:t>𝐿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/>
                              <a:cs typeface="Times New Roman" pitchFamily="16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cs-CZ" sz="2000" i="1">
                              <a:latin typeface="Cambria Math"/>
                              <a:cs typeface="Times New Roman" pitchFamily="16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000" i="1">
                                  <a:latin typeface="Cambria Math"/>
                                  <a:cs typeface="Times New Roman" pitchFamily="16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/>
                                  <a:cs typeface="Times New Roman" pitchFamily="16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/>
                                  <a:cs typeface="Times New Roman" pitchFamily="16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cs-CZ" sz="2000" i="1">
                          <a:latin typeface="Cambria Math"/>
                          <a:cs typeface="Times New Roman" pitchFamily="16" charset="0"/>
                        </a:rPr>
                        <m:t> </m:t>
                      </m:r>
                      <m:r>
                        <a:rPr lang="cs-CZ" sz="2000" i="1">
                          <a:latin typeface="Cambria Math"/>
                          <a:cs typeface="Times New Roman" pitchFamily="16" charset="0"/>
                        </a:rPr>
                        <m:t>𝑃</m:t>
                      </m:r>
                      <m:d>
                        <m:dPr>
                          <m:ctrlPr>
                            <a:rPr lang="cs-CZ" sz="2000" i="1">
                              <a:latin typeface="Cambria Math"/>
                              <a:cs typeface="Times New Roman" pitchFamily="16" charset="0"/>
                            </a:rPr>
                          </m:ctrlPr>
                        </m:dPr>
                        <m:e>
                          <m:r>
                            <a:rPr lang="cs-CZ" sz="2000" i="1">
                              <a:latin typeface="Cambria Math"/>
                              <a:ea typeface="Cambria Math"/>
                              <a:cs typeface="Times New Roman" pitchFamily="16" charset="0"/>
                            </a:rPr>
                            <m:t>𝜃</m:t>
                          </m:r>
                        </m:e>
                      </m:d>
                      <m:r>
                        <a:rPr lang="cs-CZ" sz="2000" i="1">
                          <a:latin typeface="Cambria Math"/>
                          <a:cs typeface="Times New Roman" pitchFamily="16" charset="0"/>
                        </a:rPr>
                        <m:t> </m:t>
                      </m:r>
                      <m:r>
                        <a:rPr lang="cs-CZ" sz="2000" i="1">
                          <a:latin typeface="Cambria Math"/>
                          <a:ea typeface="Cambria Math"/>
                          <a:cs typeface="Times New Roman" pitchFamily="16" charset="0"/>
                        </a:rPr>
                        <m:t>𝜎</m:t>
                      </m:r>
                      <m:d>
                        <m:dPr>
                          <m:ctrlPr>
                            <a:rPr lang="cs-CZ" sz="2000" i="1">
                              <a:latin typeface="Cambria Math"/>
                              <a:ea typeface="Cambria Math"/>
                              <a:cs typeface="Times New Roman" pitchFamily="16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000" i="1">
                                  <a:latin typeface="Cambria Math"/>
                                  <a:ea typeface="Cambria Math"/>
                                  <a:cs typeface="Times New Roman" pitchFamily="16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/>
                                  <a:ea typeface="Cambria Math"/>
                                  <a:cs typeface="Times New Roman" pitchFamily="16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/>
                                  <a:ea typeface="Cambria Math"/>
                                  <a:cs typeface="Times New Roman" pitchFamily="16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cs-CZ" sz="2000" b="0" i="1" smtClean="0">
                          <a:latin typeface="Cambria Math"/>
                          <a:ea typeface="Cambria Math"/>
                          <a:cs typeface="Times New Roman" pitchFamily="16" charset="0"/>
                        </a:rPr>
                        <m:t> 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/>
                              <a:ea typeface="Cambria Math"/>
                              <a:cs typeface="Times New Roman" pitchFamily="16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/>
                              <a:ea typeface="Cambria Math"/>
                              <a:cs typeface="Times New Roman" pitchFamily="16" charset="0"/>
                            </a:rPr>
                            <m:t>𝐾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/>
                              <a:ea typeface="Cambria Math"/>
                              <a:cs typeface="Times New Roman" pitchFamily="16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cs-CZ" sz="2000" dirty="0" smtClean="0">
                  <a:cs typeface="Times New Roman" pitchFamily="16" charset="0"/>
                </a:endParaRPr>
              </a:p>
              <a:p>
                <a:pPr marL="914400" lvl="2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>
                              <a:latin typeface="Cambria Math"/>
                              <a:ea typeface="Cambria Math"/>
                              <a:cs typeface="Times New Roman" pitchFamily="16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/>
                              <a:ea typeface="Cambria Math"/>
                              <a:cs typeface="Times New Roman" pitchFamily="16" charset="0"/>
                            </a:rPr>
                            <m:t>𝐾</m:t>
                          </m:r>
                        </m:e>
                        <m:sub>
                          <m:r>
                            <a:rPr lang="cs-CZ" sz="2000" i="1">
                              <a:latin typeface="Cambria Math"/>
                              <a:ea typeface="Cambria Math"/>
                              <a:cs typeface="Times New Roman" pitchFamily="16" charset="0"/>
                            </a:rPr>
                            <m:t>𝑖</m:t>
                          </m:r>
                          <m:r>
                            <a:rPr lang="cs-CZ" sz="2000" b="0" i="1" smtClean="0">
                              <a:latin typeface="Cambria Math"/>
                              <a:ea typeface="Cambria Math"/>
                              <a:cs typeface="Times New Roman" pitchFamily="16" charset="0"/>
                            </a:rPr>
                            <m:t>+1</m:t>
                          </m:r>
                        </m:sub>
                      </m:sSub>
                      <m:r>
                        <a:rPr lang="cs-CZ" sz="2000" b="0" i="1" smtClean="0">
                          <a:latin typeface="Cambria Math"/>
                          <a:ea typeface="Cambria Math"/>
                          <a:cs typeface="Times New Roman" pitchFamily="16" charset="0"/>
                        </a:rPr>
                        <m:t>=</m:t>
                      </m:r>
                      <m:sSub>
                        <m:sSubPr>
                          <m:ctrlPr>
                            <a:rPr lang="cs-CZ" sz="2000" i="1">
                              <a:latin typeface="Cambria Math"/>
                              <a:ea typeface="Cambria Math"/>
                              <a:cs typeface="Times New Roman" pitchFamily="16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/>
                              <a:ea typeface="Cambria Math"/>
                              <a:cs typeface="Times New Roman" pitchFamily="16" charset="0"/>
                            </a:rPr>
                            <m:t>𝐾</m:t>
                          </m:r>
                        </m:e>
                        <m:sub>
                          <m:r>
                            <a:rPr lang="cs-CZ" sz="2000" i="1">
                              <a:latin typeface="Cambria Math"/>
                              <a:ea typeface="Cambria Math"/>
                              <a:cs typeface="Times New Roman" pitchFamily="16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cs-CZ" sz="2000" i="1">
                              <a:latin typeface="Cambria Math"/>
                              <a:cs typeface="Times New Roman" pitchFamily="16" charset="0"/>
                            </a:rPr>
                          </m:ctrlPr>
                        </m:sSupPr>
                        <m:e>
                          <m:r>
                            <a:rPr lang="cs-CZ" sz="2000" i="1">
                              <a:latin typeface="Cambria Math"/>
                              <a:cs typeface="Times New Roman" pitchFamily="16" charset="0"/>
                            </a:rPr>
                            <m:t>𝑒</m:t>
                          </m:r>
                        </m:e>
                        <m:sup>
                          <m:r>
                            <a:rPr lang="cs-CZ" sz="2000" i="1">
                              <a:latin typeface="Cambria Math"/>
                              <a:cs typeface="Times New Roman" pitchFamily="16" charset="0"/>
                            </a:rPr>
                            <m:t>−</m:t>
                          </m:r>
                          <m:r>
                            <a:rPr lang="cs-CZ" sz="2000" i="1">
                              <a:latin typeface="Cambria Math"/>
                              <a:ea typeface="Cambria Math"/>
                              <a:cs typeface="Times New Roman" pitchFamily="16" charset="0"/>
                            </a:rPr>
                            <m:t>𝜅</m:t>
                          </m:r>
                          <m:r>
                            <a:rPr lang="cs-CZ" sz="2000" i="1">
                              <a:latin typeface="Cambria Math"/>
                              <a:ea typeface="Cambria Math"/>
                              <a:cs typeface="Times New Roman" pitchFamily="16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cs-CZ" sz="2000" i="1">
                                  <a:latin typeface="Cambria Math"/>
                                  <a:ea typeface="Cambria Math"/>
                                  <a:cs typeface="Times New Roman" pitchFamily="16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/>
                                  <a:ea typeface="Cambria Math"/>
                                  <a:cs typeface="Times New Roman" pitchFamily="16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/>
                                  <a:ea typeface="Cambria Math"/>
                                  <a:cs typeface="Times New Roman" pitchFamily="16" charset="0"/>
                                </a:rPr>
                                <m:t>𝑖</m:t>
                              </m:r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  <a:cs typeface="Times New Roman" pitchFamily="16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cs-CZ" sz="2000" i="1">
                              <a:latin typeface="Cambria Math"/>
                              <a:ea typeface="Cambria Math"/>
                              <a:cs typeface="Times New Roman" pitchFamily="16" charset="0"/>
                            </a:rPr>
                            <m:t>)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cs-CZ" sz="2000" i="1">
                                  <a:latin typeface="Cambria Math"/>
                                  <a:ea typeface="Cambria Math"/>
                                  <a:cs typeface="Times New Roman" pitchFamily="16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2000" i="1">
                                      <a:latin typeface="Cambria Math"/>
                                      <a:ea typeface="Cambria Math"/>
                                      <a:cs typeface="Times New Roman" pitchFamily="16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i="1">
                                      <a:latin typeface="Cambria Math"/>
                                      <a:ea typeface="Cambria Math"/>
                                      <a:cs typeface="Times New Roman" pitchFamily="16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s-CZ" sz="2000" i="1">
                                      <a:latin typeface="Cambria Math"/>
                                      <a:ea typeface="Cambria Math"/>
                                      <a:cs typeface="Times New Roman" pitchFamily="16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cs-CZ" sz="2000" i="1">
                                  <a:latin typeface="Cambria Math"/>
                                  <a:ea typeface="Cambria Math"/>
                                  <a:cs typeface="Times New Roman" pitchFamily="16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sz="2000" i="1">
                                      <a:latin typeface="Cambria Math"/>
                                      <a:ea typeface="Cambria Math"/>
                                      <a:cs typeface="Times New Roman" pitchFamily="16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i="1">
                                      <a:latin typeface="Cambria Math"/>
                                      <a:ea typeface="Cambria Math"/>
                                      <a:cs typeface="Times New Roman" pitchFamily="16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s-CZ" sz="2000" i="1">
                                      <a:latin typeface="Cambria Math"/>
                                      <a:ea typeface="Cambria Math"/>
                                      <a:cs typeface="Times New Roman" pitchFamily="16" charset="0"/>
                                    </a:rPr>
                                    <m:t>𝑖</m:t>
                                  </m:r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  <a:cs typeface="Times New Roman" pitchFamily="16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cs-CZ" sz="2000" dirty="0" smtClean="0">
                  <a:cs typeface="Times New Roman" pitchFamily="16" charset="0"/>
                </a:endParaRPr>
              </a:p>
              <a:p>
                <a:pPr lvl="2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/>
                            <a:cs typeface="Times New Roman" pitchFamily="16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  <a:cs typeface="Times New Roman" pitchFamily="16" charset="0"/>
                          </a:rPr>
                          <m:t>𝐿</m:t>
                        </m:r>
                      </m:e>
                      <m:sub>
                        <m:r>
                          <a:rPr lang="cs-CZ" sz="2000" i="1">
                            <a:latin typeface="Cambria Math"/>
                            <a:cs typeface="Times New Roman" pitchFamily="16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cs-CZ" sz="2000" dirty="0" smtClean="0">
                    <a:cs typeface="Times New Roman" pitchFamily="16" charset="0"/>
                  </a:rPr>
                  <a:t> – radiance v daném </a:t>
                </a:r>
                <a:r>
                  <a:rPr lang="cs-CZ" sz="2000" dirty="0" err="1" smtClean="0">
                    <a:cs typeface="Times New Roman" pitchFamily="16" charset="0"/>
                  </a:rPr>
                  <a:t>voxelu</a:t>
                </a:r>
                <a:endParaRPr lang="cs-CZ" sz="2000" dirty="0" smtClean="0">
                  <a:cs typeface="Times New Roman" pitchFamily="16" charset="0"/>
                </a:endParaRPr>
              </a:p>
              <a:p>
                <a:pPr lvl="2" eaLnBrk="1" hangingPunct="1"/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/>
                        <a:cs typeface="Times New Roman" pitchFamily="16" charset="0"/>
                      </a:rPr>
                      <m:t>𝑃</m:t>
                    </m:r>
                  </m:oMath>
                </a14:m>
                <a:r>
                  <a:rPr lang="cs-CZ" sz="2000" dirty="0" smtClean="0">
                    <a:cs typeface="Times New Roman" pitchFamily="16" charset="0"/>
                  </a:rPr>
                  <a:t> – fázová funkce (závisí na úhlu mezi směry)</a:t>
                </a:r>
              </a:p>
              <a:p>
                <a:pPr lvl="2" eaLnBrk="1" hangingPunct="1"/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  <a:ea typeface="Cambria Math"/>
                        <a:cs typeface="Times New Roman" pitchFamily="16" charset="0"/>
                      </a:rPr>
                      <m:t>𝜎</m:t>
                    </m:r>
                    <m:d>
                      <m:dPr>
                        <m:ctrlPr>
                          <a:rPr lang="cs-CZ" sz="2000" i="1">
                            <a:latin typeface="Cambria Math"/>
                            <a:ea typeface="Cambria Math"/>
                            <a:cs typeface="Times New Roman" pitchFamily="16" charset="0"/>
                          </a:rPr>
                        </m:ctrlPr>
                      </m:dPr>
                      <m:e>
                        <m:r>
                          <a:rPr lang="cs-CZ" sz="2000" i="1">
                            <a:latin typeface="Cambria Math"/>
                            <a:ea typeface="Cambria Math"/>
                            <a:cs typeface="Times New Roman" pitchFamily="16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cs-CZ" sz="2000" dirty="0" smtClean="0">
                    <a:cs typeface="Times New Roman" pitchFamily="16" charset="0"/>
                  </a:rPr>
                  <a:t> – lokální koeficient rozptylu</a:t>
                </a:r>
              </a:p>
              <a:p>
                <a:pPr lvl="2" eaLnBrk="1" hangingPunct="1"/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  <a:ea typeface="Cambria Math"/>
                        <a:cs typeface="Times New Roman" pitchFamily="16" charset="0"/>
                      </a:rPr>
                      <m:t>𝜅</m:t>
                    </m:r>
                    <m:d>
                      <m:dPr>
                        <m:ctrlPr>
                          <a:rPr lang="cs-CZ" sz="2000" i="1">
                            <a:latin typeface="Cambria Math"/>
                            <a:ea typeface="Cambria Math"/>
                            <a:cs typeface="Times New Roman" pitchFamily="16" charset="0"/>
                          </a:rPr>
                        </m:ctrlPr>
                      </m:dPr>
                      <m:e>
                        <m:r>
                          <a:rPr lang="cs-CZ" sz="2000" i="1">
                            <a:latin typeface="Cambria Math"/>
                            <a:ea typeface="Cambria Math"/>
                            <a:cs typeface="Times New Roman" pitchFamily="16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cs-CZ" sz="2000" dirty="0" smtClean="0">
                    <a:cs typeface="Times New Roman" pitchFamily="16" charset="0"/>
                  </a:rPr>
                  <a:t> – extinkční koeficient</a:t>
                </a:r>
              </a:p>
              <a:p>
                <a:pPr lvl="2" eaLnBrk="1" hangingPunct="1"/>
                <a:endParaRPr lang="cs-CZ" sz="2000" dirty="0" smtClean="0">
                  <a:cs typeface="Times New Roman" pitchFamily="16" charset="0"/>
                </a:endParaRPr>
              </a:p>
            </p:txBody>
          </p:sp>
        </mc:Choice>
        <mc:Fallback xmlns="">
          <p:sp>
            <p:nvSpPr>
              <p:cNvPr id="4099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28736"/>
                <a:ext cx="8115300" cy="5072098"/>
              </a:xfrm>
              <a:blipFill rotWithShape="1">
                <a:blip r:embed="rId2"/>
                <a:stretch>
                  <a:fillRect l="-1277" t="-108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395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785812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</a:rPr>
              <a:t>Co zbývá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6"/>
            <a:ext cx="8115300" cy="5072098"/>
          </a:xfrm>
        </p:spPr>
        <p:txBody>
          <a:bodyPr/>
          <a:lstStyle/>
          <a:p>
            <a:pPr eaLnBrk="1" hangingPunct="1"/>
            <a:r>
              <a:rPr lang="cs-CZ" sz="2800" dirty="0" err="1" smtClean="0">
                <a:cs typeface="Times New Roman" pitchFamily="16" charset="0"/>
              </a:rPr>
              <a:t>multiple</a:t>
            </a:r>
            <a:r>
              <a:rPr lang="cs-CZ" sz="2800" dirty="0" smtClean="0">
                <a:cs typeface="Times New Roman" pitchFamily="16" charset="0"/>
              </a:rPr>
              <a:t> </a:t>
            </a:r>
            <a:r>
              <a:rPr lang="cs-CZ" sz="2800" dirty="0" err="1" smtClean="0">
                <a:cs typeface="Times New Roman" pitchFamily="16" charset="0"/>
              </a:rPr>
              <a:t>scattering</a:t>
            </a:r>
            <a:endParaRPr lang="cs-CZ" sz="2800" dirty="0" smtClean="0">
              <a:cs typeface="Times New Roman" pitchFamily="16" charset="0"/>
            </a:endParaRPr>
          </a:p>
          <a:p>
            <a:pPr eaLnBrk="1" hangingPunct="1"/>
            <a:r>
              <a:rPr lang="cs-CZ" sz="2800" dirty="0">
                <a:cs typeface="Times New Roman" pitchFamily="16" charset="0"/>
              </a:rPr>
              <a:t>p</a:t>
            </a:r>
            <a:r>
              <a:rPr lang="cs-CZ" sz="2800" dirty="0" smtClean="0">
                <a:cs typeface="Times New Roman" pitchFamily="16" charset="0"/>
              </a:rPr>
              <a:t>odpora komplexnějších světelných zdrojů (např. </a:t>
            </a:r>
            <a:r>
              <a:rPr lang="cs-CZ" sz="2800" dirty="0" err="1" smtClean="0">
                <a:cs typeface="Times New Roman" pitchFamily="16" charset="0"/>
              </a:rPr>
              <a:t>environment</a:t>
            </a:r>
            <a:r>
              <a:rPr lang="cs-CZ" sz="2800" dirty="0" smtClean="0">
                <a:cs typeface="Times New Roman" pitchFamily="16" charset="0"/>
              </a:rPr>
              <a:t> mapa)</a:t>
            </a:r>
          </a:p>
          <a:p>
            <a:pPr eaLnBrk="1" hangingPunct="1"/>
            <a:r>
              <a:rPr lang="cs-CZ" sz="2800" dirty="0">
                <a:cs typeface="Times New Roman" pitchFamily="16" charset="0"/>
              </a:rPr>
              <a:t>p</a:t>
            </a:r>
            <a:r>
              <a:rPr lang="cs-CZ" sz="2800" dirty="0" smtClean="0">
                <a:cs typeface="Times New Roman" pitchFamily="16" charset="0"/>
              </a:rPr>
              <a:t>ropojení se </a:t>
            </a:r>
            <a:r>
              <a:rPr lang="cs-CZ" sz="2800" dirty="0" smtClean="0">
                <a:cs typeface="Times New Roman" pitchFamily="16" charset="0"/>
              </a:rPr>
              <a:t>simulacemi</a:t>
            </a:r>
            <a:endParaRPr lang="cs-CZ" sz="2800" dirty="0" smtClean="0">
              <a:cs typeface="Times New Roman" pitchFamily="16" charset="0"/>
            </a:endParaRPr>
          </a:p>
          <a:p>
            <a:pPr lvl="2" eaLnBrk="1" hangingPunct="1"/>
            <a:endParaRPr lang="cs-CZ" sz="2000" dirty="0" smtClean="0"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54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457200" y="3000372"/>
            <a:ext cx="7972425" cy="3125791"/>
          </a:xfrm>
        </p:spPr>
        <p:txBody>
          <a:bodyPr/>
          <a:lstStyle/>
          <a:p>
            <a:pPr algn="ctr" eaLnBrk="1" hangingPunct="1">
              <a:buNone/>
            </a:pPr>
            <a:r>
              <a:rPr lang="cs-CZ" sz="4400" dirty="0" smtClean="0">
                <a:solidFill>
                  <a:schemeClr val="accent1">
                    <a:lumMod val="75000"/>
                  </a:schemeClr>
                </a:solidFill>
                <a:cs typeface="Times New Roman" pitchFamily="16" charset="0"/>
              </a:rPr>
              <a:t>Děkujeme za pozornost!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785812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</a:rPr>
              <a:t>Úvod – co chceme (2/2)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6"/>
            <a:ext cx="8115300" cy="5072098"/>
          </a:xfrm>
        </p:spPr>
        <p:txBody>
          <a:bodyPr/>
          <a:lstStyle/>
          <a:p>
            <a:pPr eaLnBrk="1" hangingPunct="1"/>
            <a:r>
              <a:rPr lang="cs-CZ" sz="2800" dirty="0" smtClean="0">
                <a:cs typeface="Times New Roman" pitchFamily="16" charset="0"/>
              </a:rPr>
              <a:t>první technika, která pokrývá většinu požadavků</a:t>
            </a:r>
          </a:p>
          <a:p>
            <a:pPr lvl="1" eaLnBrk="1" hangingPunct="1"/>
            <a:r>
              <a:rPr lang="cs-CZ" sz="2400" dirty="0" smtClean="0">
                <a:cs typeface="Times New Roman" pitchFamily="16" charset="0"/>
              </a:rPr>
              <a:t>změny </a:t>
            </a:r>
            <a:r>
              <a:rPr lang="cs-CZ" sz="2400" dirty="0">
                <a:cs typeface="Times New Roman" pitchFamily="16" charset="0"/>
              </a:rPr>
              <a:t>scény (pohled, osvětlení, materiál, </a:t>
            </a:r>
            <a:r>
              <a:rPr lang="cs-CZ" sz="2400" dirty="0" smtClean="0">
                <a:cs typeface="Times New Roman" pitchFamily="16" charset="0"/>
              </a:rPr>
              <a:t>..)</a:t>
            </a:r>
          </a:p>
          <a:p>
            <a:pPr lvl="1" eaLnBrk="1" hangingPunct="1"/>
            <a:r>
              <a:rPr lang="cs-CZ" sz="2400" dirty="0" smtClean="0">
                <a:cs typeface="Times New Roman" pitchFamily="16" charset="0"/>
              </a:rPr>
              <a:t>žádný </a:t>
            </a:r>
            <a:r>
              <a:rPr lang="cs-CZ" sz="2400" dirty="0" err="1">
                <a:cs typeface="Times New Roman" pitchFamily="16" charset="0"/>
              </a:rPr>
              <a:t>předvýpočet</a:t>
            </a:r>
            <a:endParaRPr lang="cs-CZ" sz="2400" dirty="0">
              <a:cs typeface="Times New Roman" pitchFamily="16" charset="0"/>
            </a:endParaRPr>
          </a:p>
          <a:p>
            <a:pPr lvl="1" eaLnBrk="1" hangingPunct="1"/>
            <a:r>
              <a:rPr lang="cs-CZ" sz="2400" dirty="0" smtClean="0">
                <a:cs typeface="Times New Roman" pitchFamily="16" charset="0"/>
              </a:rPr>
              <a:t>kaustiky</a:t>
            </a:r>
          </a:p>
          <a:p>
            <a:pPr lvl="1" eaLnBrk="1" hangingPunct="1"/>
            <a:r>
              <a:rPr lang="cs-CZ" sz="2400" dirty="0" smtClean="0">
                <a:cs typeface="Times New Roman" pitchFamily="16" charset="0"/>
              </a:rPr>
              <a:t>index lomu se může uvnitř tělesa měnit</a:t>
            </a:r>
          </a:p>
          <a:p>
            <a:pPr lvl="1" eaLnBrk="1" hangingPunct="1"/>
            <a:r>
              <a:rPr lang="cs-CZ" sz="2400" dirty="0" smtClean="0">
                <a:cs typeface="Times New Roman" pitchFamily="16" charset="0"/>
              </a:rPr>
              <a:t>single </a:t>
            </a:r>
            <a:r>
              <a:rPr lang="cs-CZ" sz="2400" dirty="0" err="1">
                <a:cs typeface="Times New Roman" pitchFamily="16" charset="0"/>
              </a:rPr>
              <a:t>scattering</a:t>
            </a:r>
            <a:r>
              <a:rPr lang="cs-CZ" sz="2400" dirty="0">
                <a:cs typeface="Times New Roman" pitchFamily="16" charset="0"/>
              </a:rPr>
              <a:t> (anizotropní), absorpce</a:t>
            </a:r>
          </a:p>
          <a:p>
            <a:pPr lvl="1" eaLnBrk="1" hangingPunct="1"/>
            <a:r>
              <a:rPr lang="cs-CZ" sz="2400" dirty="0">
                <a:cs typeface="Times New Roman" pitchFamily="16" charset="0"/>
              </a:rPr>
              <a:t>neumí: </a:t>
            </a:r>
            <a:r>
              <a:rPr lang="cs-CZ" sz="2400" dirty="0" err="1">
                <a:cs typeface="Times New Roman" pitchFamily="16" charset="0"/>
              </a:rPr>
              <a:t>multiple</a:t>
            </a:r>
            <a:r>
              <a:rPr lang="cs-CZ" sz="2400" dirty="0">
                <a:cs typeface="Times New Roman" pitchFamily="16" charset="0"/>
              </a:rPr>
              <a:t> </a:t>
            </a:r>
            <a:r>
              <a:rPr lang="cs-CZ" sz="2400" dirty="0" err="1">
                <a:cs typeface="Times New Roman" pitchFamily="16" charset="0"/>
              </a:rPr>
              <a:t>scattering</a:t>
            </a:r>
            <a:r>
              <a:rPr lang="cs-CZ" sz="2400" dirty="0">
                <a:cs typeface="Times New Roman" pitchFamily="16" charset="0"/>
              </a:rPr>
              <a:t> (kouř, oheň, </a:t>
            </a:r>
            <a:r>
              <a:rPr lang="cs-CZ" sz="2400" dirty="0" smtClean="0">
                <a:cs typeface="Times New Roman" pitchFamily="16" charset="0"/>
              </a:rPr>
              <a:t>..)</a:t>
            </a:r>
          </a:p>
          <a:p>
            <a:pPr eaLnBrk="1" hangingPunct="1"/>
            <a:r>
              <a:rPr lang="cs-CZ" sz="2800" dirty="0">
                <a:cs typeface="Times New Roman" pitchFamily="16" charset="0"/>
              </a:rPr>
              <a:t>jak toho dosáhnout</a:t>
            </a:r>
          </a:p>
          <a:p>
            <a:pPr lvl="1" eaLnBrk="1" hangingPunct="1"/>
            <a:r>
              <a:rPr lang="cs-CZ" sz="2400" dirty="0">
                <a:cs typeface="Times New Roman" pitchFamily="16" charset="0"/>
              </a:rPr>
              <a:t>využití GPU</a:t>
            </a:r>
          </a:p>
          <a:p>
            <a:pPr lvl="1" eaLnBrk="1" hangingPunct="1"/>
            <a:r>
              <a:rPr lang="cs-CZ" sz="2400" dirty="0">
                <a:cs typeface="Times New Roman" pitchFamily="16" charset="0"/>
              </a:rPr>
              <a:t>o</a:t>
            </a:r>
            <a:r>
              <a:rPr lang="cs-CZ" sz="2400" dirty="0" smtClean="0">
                <a:cs typeface="Times New Roman" pitchFamily="16" charset="0"/>
              </a:rPr>
              <a:t>bjemové vyjádření scény (</a:t>
            </a:r>
            <a:r>
              <a:rPr lang="cs-CZ" sz="2400" dirty="0" err="1" smtClean="0">
                <a:cs typeface="Times New Roman" pitchFamily="16" charset="0"/>
              </a:rPr>
              <a:t>voxely</a:t>
            </a:r>
            <a:r>
              <a:rPr lang="cs-CZ" sz="2400" dirty="0" smtClean="0">
                <a:cs typeface="Times New Roman" pitchFamily="16" charset="0"/>
              </a:rPr>
              <a:t>)</a:t>
            </a:r>
            <a:endParaRPr lang="cs-CZ" sz="2400" dirty="0">
              <a:cs typeface="Times New Roman" pitchFamily="1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186" y="4550814"/>
            <a:ext cx="2976414" cy="223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01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785812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4000" dirty="0" err="1" smtClean="0">
                <a:solidFill>
                  <a:schemeClr val="accent1">
                    <a:lumMod val="75000"/>
                  </a:schemeClr>
                </a:solidFill>
              </a:rPr>
              <a:t>Pipeline</a:t>
            </a:r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</a:rPr>
              <a:t> (1/3)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6"/>
            <a:ext cx="8115300" cy="5072098"/>
          </a:xfrm>
        </p:spPr>
        <p:txBody>
          <a:bodyPr/>
          <a:lstStyle/>
          <a:p>
            <a:pPr eaLnBrk="1" hangingPunct="1"/>
            <a:r>
              <a:rPr lang="cs-CZ" sz="2800" dirty="0" smtClean="0">
                <a:cs typeface="Times New Roman" pitchFamily="16" charset="0"/>
              </a:rPr>
              <a:t>vstup</a:t>
            </a:r>
            <a:endParaRPr lang="cs-CZ" sz="2800" dirty="0">
              <a:cs typeface="Times New Roman" pitchFamily="16" charset="0"/>
            </a:endParaRPr>
          </a:p>
          <a:p>
            <a:pPr lvl="1" eaLnBrk="1" hangingPunct="1"/>
            <a:r>
              <a:rPr lang="cs-CZ" sz="2400" dirty="0" smtClean="0">
                <a:cs typeface="Times New Roman" pitchFamily="16" charset="0"/>
              </a:rPr>
              <a:t>geometrie</a:t>
            </a:r>
          </a:p>
          <a:p>
            <a:pPr lvl="2" eaLnBrk="1" hangingPunct="1"/>
            <a:r>
              <a:rPr lang="cs-CZ" sz="2000" dirty="0">
                <a:cs typeface="Times New Roman" pitchFamily="16" charset="0"/>
              </a:rPr>
              <a:t>o</a:t>
            </a:r>
            <a:r>
              <a:rPr lang="cs-CZ" sz="2000" dirty="0" smtClean="0">
                <a:cs typeface="Times New Roman" pitchFamily="16" charset="0"/>
              </a:rPr>
              <a:t>byčejný model </a:t>
            </a:r>
            <a:r>
              <a:rPr lang="cs-CZ" sz="2000" dirty="0">
                <a:cs typeface="Times New Roman" pitchFamily="16" charset="0"/>
              </a:rPr>
              <a:t>z</a:t>
            </a:r>
            <a:r>
              <a:rPr lang="cs-CZ" sz="2000" dirty="0" smtClean="0">
                <a:cs typeface="Times New Roman" pitchFamily="16" charset="0"/>
              </a:rPr>
              <a:t> plošek, nebo</a:t>
            </a:r>
          </a:p>
          <a:p>
            <a:pPr lvl="2" eaLnBrk="1" hangingPunct="1"/>
            <a:r>
              <a:rPr lang="cs-CZ" sz="2000" dirty="0" smtClean="0">
                <a:cs typeface="Times New Roman" pitchFamily="16" charset="0"/>
              </a:rPr>
              <a:t>objemová data (např. z fyzikální simulace)</a:t>
            </a:r>
            <a:endParaRPr lang="cs-CZ" sz="2000" dirty="0">
              <a:cs typeface="Times New Roman" pitchFamily="16" charset="0"/>
            </a:endParaRPr>
          </a:p>
          <a:p>
            <a:pPr lvl="1" eaLnBrk="1" hangingPunct="1"/>
            <a:r>
              <a:rPr lang="cs-CZ" sz="2400" dirty="0">
                <a:cs typeface="Times New Roman" pitchFamily="16" charset="0"/>
              </a:rPr>
              <a:t>bodové/směrové světelné zdroje</a:t>
            </a:r>
          </a:p>
          <a:p>
            <a:pPr lvl="1" eaLnBrk="1" hangingPunct="1"/>
            <a:r>
              <a:rPr lang="cs-CZ" sz="2400" dirty="0">
                <a:cs typeface="Times New Roman" pitchFamily="16" charset="0"/>
              </a:rPr>
              <a:t>směr pohledu</a:t>
            </a:r>
          </a:p>
          <a:p>
            <a:pPr eaLnBrk="1" hangingPunct="1"/>
            <a:r>
              <a:rPr lang="cs-CZ" sz="2800" dirty="0">
                <a:cs typeface="Times New Roman" pitchFamily="16" charset="0"/>
              </a:rPr>
              <a:t>výstup</a:t>
            </a:r>
          </a:p>
          <a:p>
            <a:pPr lvl="1" eaLnBrk="1" hangingPunct="1"/>
            <a:r>
              <a:rPr lang="cs-CZ" sz="2400" dirty="0">
                <a:cs typeface="Times New Roman" pitchFamily="16" charset="0"/>
              </a:rPr>
              <a:t>obrázek (radiance v pixelech)</a:t>
            </a:r>
          </a:p>
          <a:p>
            <a:pPr eaLnBrk="1" hangingPunct="1"/>
            <a:endParaRPr lang="cs-CZ" sz="2400" dirty="0">
              <a:cs typeface="Times New Roman" pitchFamily="16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200" y="1556740"/>
            <a:ext cx="2949698" cy="396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0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785812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4000" dirty="0" err="1" smtClean="0">
                <a:solidFill>
                  <a:schemeClr val="accent1">
                    <a:lumMod val="75000"/>
                  </a:schemeClr>
                </a:solidFill>
              </a:rPr>
              <a:t>Pipeline</a:t>
            </a:r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</a:rPr>
              <a:t> (2/3)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199" y="1772770"/>
            <a:ext cx="5335603" cy="453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7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785812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4000" dirty="0" err="1" smtClean="0">
                <a:solidFill>
                  <a:schemeClr val="accent1">
                    <a:lumMod val="75000"/>
                  </a:schemeClr>
                </a:solidFill>
              </a:rPr>
              <a:t>Pipeline</a:t>
            </a:r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</a:rPr>
              <a:t> (3/3)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6"/>
            <a:ext cx="8115300" cy="5072098"/>
          </a:xfrm>
        </p:spPr>
        <p:txBody>
          <a:bodyPr/>
          <a:lstStyle/>
          <a:p>
            <a:pPr eaLnBrk="1" hangingPunct="1"/>
            <a:r>
              <a:rPr lang="cs-CZ" sz="2800" dirty="0" smtClean="0"/>
              <a:t>scénu </a:t>
            </a:r>
            <a:r>
              <a:rPr lang="cs-CZ" sz="2800" dirty="0"/>
              <a:t>rozdělíme do pevné mřížky </a:t>
            </a:r>
            <a:r>
              <a:rPr lang="cs-CZ" sz="2800" dirty="0" err="1" smtClean="0"/>
              <a:t>voxelů</a:t>
            </a:r>
            <a:endParaRPr lang="cs-CZ" sz="2800" dirty="0" smtClean="0"/>
          </a:p>
          <a:p>
            <a:pPr eaLnBrk="1" hangingPunct="1"/>
            <a:r>
              <a:rPr lang="cs-CZ" sz="2800" dirty="0"/>
              <a:t>d</a:t>
            </a:r>
            <a:r>
              <a:rPr lang="cs-CZ" sz="2800" dirty="0" smtClean="0"/>
              <a:t>o </a:t>
            </a:r>
            <a:r>
              <a:rPr lang="cs-CZ" sz="2800" dirty="0"/>
              <a:t>objemu pošleme fotony a zaznamenáváme jejich dráhu ve </a:t>
            </a:r>
            <a:r>
              <a:rPr lang="cs-CZ" sz="2800" dirty="0" err="1" smtClean="0"/>
              <a:t>voxelech</a:t>
            </a:r>
            <a:endParaRPr lang="cs-CZ" sz="2800" dirty="0" smtClean="0"/>
          </a:p>
          <a:p>
            <a:pPr eaLnBrk="1" hangingPunct="1"/>
            <a:r>
              <a:rPr lang="cs-CZ" sz="2800" dirty="0" smtClean="0"/>
              <a:t>data </a:t>
            </a:r>
            <a:r>
              <a:rPr lang="cs-CZ" sz="2800" dirty="0"/>
              <a:t>z </a:t>
            </a:r>
            <a:r>
              <a:rPr lang="cs-CZ" sz="2800" dirty="0" err="1"/>
              <a:t>voxelů</a:t>
            </a:r>
            <a:r>
              <a:rPr lang="cs-CZ" sz="2800" dirty="0"/>
              <a:t> pak zobrazíme vržením paprsků </a:t>
            </a:r>
            <a:r>
              <a:rPr lang="cs-CZ" sz="2800" dirty="0" smtClean="0"/>
              <a:t>z</a:t>
            </a:r>
            <a:r>
              <a:rPr lang="cs-CZ" sz="2800" dirty="0"/>
              <a:t> </a:t>
            </a:r>
            <a:r>
              <a:rPr lang="cs-CZ" sz="2800" dirty="0" smtClean="0"/>
              <a:t>kamery</a:t>
            </a:r>
          </a:p>
          <a:p>
            <a:pPr eaLnBrk="1" hangingPunct="1"/>
            <a:r>
              <a:rPr lang="cs-CZ" sz="2800" dirty="0" smtClean="0"/>
              <a:t>celý </a:t>
            </a:r>
            <a:r>
              <a:rPr lang="cs-CZ" sz="2800" dirty="0"/>
              <a:t>výpočet může probíhat na grafické </a:t>
            </a:r>
            <a:r>
              <a:rPr lang="cs-CZ" sz="2800" dirty="0" smtClean="0"/>
              <a:t>kartě (pomocí </a:t>
            </a:r>
            <a:r>
              <a:rPr lang="cs-CZ" sz="2800" dirty="0" err="1"/>
              <a:t>OpenGL</a:t>
            </a:r>
            <a:r>
              <a:rPr lang="cs-CZ" sz="2800" dirty="0"/>
              <a:t> a CUDA) </a:t>
            </a:r>
            <a:endParaRPr lang="cs-CZ" sz="2800" dirty="0" smtClean="0"/>
          </a:p>
          <a:p>
            <a:pPr eaLnBrk="1" hangingPunct="1"/>
            <a:r>
              <a:rPr lang="cs-CZ" sz="2800" dirty="0" smtClean="0"/>
              <a:t>optimalizace </a:t>
            </a:r>
            <a:r>
              <a:rPr lang="cs-CZ" sz="2800" dirty="0"/>
              <a:t>pro GPU často vede k překvapivým způsobům </a:t>
            </a:r>
            <a:r>
              <a:rPr lang="cs-CZ" sz="2800" dirty="0" smtClean="0"/>
              <a:t>řešení</a:t>
            </a:r>
          </a:p>
        </p:txBody>
      </p:sp>
    </p:spTree>
    <p:extLst>
      <p:ext uri="{BB962C8B-B14F-4D97-AF65-F5344CB8AC3E}">
        <p14:creationId xmlns:p14="http://schemas.microsoft.com/office/powerpoint/2010/main" val="312511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785812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4000" dirty="0" err="1" smtClean="0">
                <a:solidFill>
                  <a:schemeClr val="accent1">
                    <a:lumMod val="75000"/>
                  </a:schemeClr>
                </a:solidFill>
              </a:rPr>
              <a:t>Voxelizace</a:t>
            </a:r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</a:rPr>
              <a:t> (1/4)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6"/>
            <a:ext cx="8115300" cy="5072098"/>
          </a:xfrm>
        </p:spPr>
        <p:txBody>
          <a:bodyPr/>
          <a:lstStyle/>
          <a:p>
            <a:pPr eaLnBrk="1" hangingPunct="1"/>
            <a:r>
              <a:rPr lang="cs-CZ" sz="2800" dirty="0"/>
              <a:t>b</a:t>
            </a:r>
            <a:r>
              <a:rPr lang="cs-CZ" sz="2800" dirty="0" smtClean="0"/>
              <a:t>ěhem </a:t>
            </a:r>
            <a:r>
              <a:rPr lang="cs-CZ" sz="2800" dirty="0"/>
              <a:t>výpočtu je potřeba v každém </a:t>
            </a:r>
            <a:r>
              <a:rPr lang="cs-CZ" sz="2800" dirty="0" err="1"/>
              <a:t>voxelu</a:t>
            </a:r>
            <a:r>
              <a:rPr lang="cs-CZ" sz="2800" dirty="0"/>
              <a:t> znát index lomu, míru pohlcování a štěpení (single </a:t>
            </a:r>
            <a:r>
              <a:rPr lang="cs-CZ" sz="2800" dirty="0" err="1" smtClean="0"/>
              <a:t>scattering</a:t>
            </a:r>
            <a:r>
              <a:rPr lang="cs-CZ" sz="2800" dirty="0" smtClean="0"/>
              <a:t>)</a:t>
            </a:r>
          </a:p>
          <a:p>
            <a:pPr eaLnBrk="1" hangingPunct="1"/>
            <a:r>
              <a:rPr lang="cs-CZ" sz="2800" dirty="0"/>
              <a:t>t</a:t>
            </a:r>
            <a:r>
              <a:rPr lang="cs-CZ" sz="2800" dirty="0" smtClean="0"/>
              <a:t>ato </a:t>
            </a:r>
            <a:r>
              <a:rPr lang="cs-CZ" sz="2800" dirty="0"/>
              <a:t>data mohou přímo vzniknout z fyzikální simulace, jindy je musíme vyrobit z trojúhelníkového modelu</a:t>
            </a:r>
            <a:endParaRPr lang="cs-CZ" sz="2400" dirty="0"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36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785812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4000" dirty="0" err="1" smtClean="0">
                <a:solidFill>
                  <a:schemeClr val="accent1">
                    <a:lumMod val="75000"/>
                  </a:schemeClr>
                </a:solidFill>
              </a:rPr>
              <a:t>Voxelizace</a:t>
            </a:r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</a:rPr>
              <a:t> (2/4)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6"/>
            <a:ext cx="8115300" cy="5072098"/>
          </a:xfrm>
        </p:spPr>
        <p:txBody>
          <a:bodyPr/>
          <a:lstStyle/>
          <a:p>
            <a:pPr eaLnBrk="1" hangingPunct="1"/>
            <a:r>
              <a:rPr lang="cs-CZ" sz="2800" dirty="0" smtClean="0"/>
              <a:t>na </a:t>
            </a:r>
            <a:r>
              <a:rPr lang="cs-CZ" sz="2800" dirty="0"/>
              <a:t>vstupu je plocha z trojúhelníků vymezující určitý </a:t>
            </a:r>
            <a:r>
              <a:rPr lang="cs-CZ" sz="2800" dirty="0" smtClean="0"/>
              <a:t>objem</a:t>
            </a:r>
          </a:p>
          <a:p>
            <a:pPr eaLnBrk="1" hangingPunct="1"/>
            <a:r>
              <a:rPr lang="cs-CZ" sz="2800" dirty="0" smtClean="0"/>
              <a:t>pro </a:t>
            </a:r>
            <a:r>
              <a:rPr lang="cs-CZ" sz="2800" dirty="0"/>
              <a:t>každý </a:t>
            </a:r>
            <a:r>
              <a:rPr lang="cs-CZ" sz="2800" dirty="0" err="1"/>
              <a:t>voxel</a:t>
            </a:r>
            <a:r>
              <a:rPr lang="cs-CZ" sz="2800" dirty="0"/>
              <a:t> stanovíme, zda (a případně z jaké části) je uvnitř </a:t>
            </a:r>
            <a:r>
              <a:rPr lang="cs-CZ" sz="2800" dirty="0" smtClean="0"/>
              <a:t>objemu</a:t>
            </a:r>
          </a:p>
          <a:p>
            <a:pPr eaLnBrk="1" hangingPunct="1"/>
            <a:r>
              <a:rPr lang="cs-CZ" sz="2800" dirty="0" smtClean="0"/>
              <a:t>nakonec </a:t>
            </a:r>
            <a:r>
              <a:rPr lang="cs-CZ" sz="2800" dirty="0"/>
              <a:t>data ještě rozmažeme </a:t>
            </a:r>
            <a:r>
              <a:rPr lang="cs-CZ" sz="2800" dirty="0" err="1"/>
              <a:t>gaussovským</a:t>
            </a:r>
            <a:r>
              <a:rPr lang="cs-CZ" sz="2800" dirty="0"/>
              <a:t> jádrem 9x9x9 (pro odhadování gradientu)</a:t>
            </a:r>
            <a:endParaRPr lang="cs-CZ" sz="2400" dirty="0"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18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785812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4000" dirty="0" err="1" smtClean="0">
                <a:solidFill>
                  <a:schemeClr val="accent1">
                    <a:lumMod val="75000"/>
                  </a:schemeClr>
                </a:solidFill>
              </a:rPr>
              <a:t>Voxelizace</a:t>
            </a:r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</a:rPr>
              <a:t> (3/4)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6"/>
            <a:ext cx="8115300" cy="5072098"/>
          </a:xfrm>
        </p:spPr>
        <p:txBody>
          <a:bodyPr/>
          <a:lstStyle/>
          <a:p>
            <a:pPr eaLnBrk="1" hangingPunct="1"/>
            <a:r>
              <a:rPr lang="cs-CZ" sz="2800" dirty="0" smtClean="0"/>
              <a:t>necháme </a:t>
            </a:r>
            <a:r>
              <a:rPr lang="cs-CZ" sz="2800" dirty="0"/>
              <a:t>si vykreslit hodně rovnoběžných řezů </a:t>
            </a:r>
            <a:r>
              <a:rPr lang="cs-CZ" sz="2800" dirty="0" smtClean="0"/>
              <a:t>modelem</a:t>
            </a:r>
          </a:p>
          <a:p>
            <a:pPr eaLnBrk="1" hangingPunct="1"/>
            <a:r>
              <a:rPr lang="cs-CZ" sz="2800" dirty="0" smtClean="0"/>
              <a:t>plocha </a:t>
            </a:r>
            <a:r>
              <a:rPr lang="cs-CZ" sz="2800" dirty="0"/>
              <a:t>při pohledu zevnitř zvyšuje hodnotu výstupu, zvnějšku </a:t>
            </a:r>
            <a:r>
              <a:rPr lang="cs-CZ" sz="2800" dirty="0" smtClean="0"/>
              <a:t>snižuje</a:t>
            </a:r>
          </a:p>
          <a:p>
            <a:pPr eaLnBrk="1" hangingPunct="1"/>
            <a:r>
              <a:rPr lang="cs-CZ" sz="2800" dirty="0"/>
              <a:t>p</a:t>
            </a:r>
            <a:r>
              <a:rPr lang="cs-CZ" sz="2800" dirty="0" smtClean="0"/>
              <a:t>ro </a:t>
            </a:r>
            <a:r>
              <a:rPr lang="cs-CZ" sz="2800" dirty="0"/>
              <a:t>vyhlazení hran se použije průměr 4x4x4 vzorků </a:t>
            </a:r>
            <a:r>
              <a:rPr lang="cs-CZ" sz="2800" dirty="0" smtClean="0"/>
              <a:t>na </a:t>
            </a:r>
            <a:r>
              <a:rPr lang="cs-CZ" sz="2800" dirty="0"/>
              <a:t>každý </a:t>
            </a:r>
            <a:r>
              <a:rPr lang="cs-CZ" sz="2800" dirty="0" err="1"/>
              <a:t>voxel</a:t>
            </a:r>
            <a:r>
              <a:rPr lang="cs-CZ" sz="2800" dirty="0"/>
              <a:t> (</a:t>
            </a:r>
            <a:r>
              <a:rPr lang="cs-CZ" sz="2800" dirty="0" err="1" smtClean="0"/>
              <a:t>supersampling</a:t>
            </a:r>
            <a:r>
              <a:rPr lang="cs-CZ" sz="2800" dirty="0" smtClean="0"/>
              <a:t>)</a:t>
            </a:r>
          </a:p>
          <a:p>
            <a:pPr lvl="1" eaLnBrk="1" hangingPunct="1"/>
            <a:r>
              <a:rPr lang="cs-CZ" sz="2400" dirty="0" smtClean="0"/>
              <a:t>pokud </a:t>
            </a:r>
            <a:r>
              <a:rPr lang="cs-CZ" sz="2400" dirty="0"/>
              <a:t>se zdá, že je okolí </a:t>
            </a:r>
            <a:r>
              <a:rPr lang="cs-CZ" sz="2400" dirty="0" err="1"/>
              <a:t>voxelu</a:t>
            </a:r>
            <a:r>
              <a:rPr lang="cs-CZ" sz="2400" dirty="0"/>
              <a:t> celé uvnitř nebo celé venku, průměr nepočítáme</a:t>
            </a:r>
            <a:endParaRPr lang="cs-CZ" sz="2000" dirty="0"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53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st_motiv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69850">
          <a:gradFill flip="none" rotWithShape="1">
            <a:gsLst>
              <a:gs pos="1000">
                <a:srgbClr val="FF0000"/>
              </a:gs>
              <a:gs pos="97000">
                <a:schemeClr val="bg1"/>
              </a:gs>
            </a:gsLst>
            <a:lin ang="0" scaled="1"/>
            <a:tileRect/>
          </a:gradFill>
        </a:ln>
        <a:effectLst>
          <a:innerShdw blurRad="114300">
            <a:prstClr val="black"/>
          </a:innerShd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test_motiv</Template>
  <TotalTime>13489</TotalTime>
  <Words>816</Words>
  <Application>Microsoft Office PowerPoint</Application>
  <PresentationFormat>Předvádění na obrazovce (4:3)</PresentationFormat>
  <Paragraphs>138</Paragraphs>
  <Slides>22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test_motiv</vt:lpstr>
      <vt:lpstr>Interactive Relighting of Dynamic Refractive Objects</vt:lpstr>
      <vt:lpstr>Úvod – co chceme (1/2)</vt:lpstr>
      <vt:lpstr>Úvod – co chceme (2/2)</vt:lpstr>
      <vt:lpstr>Pipeline (1/3)</vt:lpstr>
      <vt:lpstr>Pipeline (2/3)</vt:lpstr>
      <vt:lpstr>Pipeline (3/3)</vt:lpstr>
      <vt:lpstr>Voxelizace (1/4)</vt:lpstr>
      <vt:lpstr>Voxelizace (2/4)</vt:lpstr>
      <vt:lpstr>Voxelizace (3/4)</vt:lpstr>
      <vt:lpstr>Voxelizace (4/4)</vt:lpstr>
      <vt:lpstr>Octree (1/5)</vt:lpstr>
      <vt:lpstr>Octree – hustý strom (2/5)</vt:lpstr>
      <vt:lpstr>Octree – průchod nahoru (3/5)</vt:lpstr>
      <vt:lpstr>Octree – průchod dolů (4/5)</vt:lpstr>
      <vt:lpstr>Octree (5/5)</vt:lpstr>
      <vt:lpstr>Generování fotonů</vt:lpstr>
      <vt:lpstr>Sledování fotonů – obecně (1/3)</vt:lpstr>
      <vt:lpstr>Sledování fotonů – posun fotonů (2/3)</vt:lpstr>
      <vt:lpstr>Sledování fotonů – update (3/3)</vt:lpstr>
      <vt:lpstr>Zobrazování</vt:lpstr>
      <vt:lpstr>Co zbývá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Source</dc:creator>
  <cp:lastModifiedBy>Source</cp:lastModifiedBy>
  <cp:revision>1135</cp:revision>
  <dcterms:modified xsi:type="dcterms:W3CDTF">2011-11-28T11:44:24Z</dcterms:modified>
</cp:coreProperties>
</file>